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9" r:id="rId4"/>
    <p:sldId id="258" r:id="rId5"/>
    <p:sldId id="260" r:id="rId6"/>
    <p:sldId id="261" r:id="rId7"/>
    <p:sldId id="262" r:id="rId8"/>
    <p:sldId id="263" r:id="rId9"/>
    <p:sldId id="265" r:id="rId10"/>
    <p:sldId id="286" r:id="rId11"/>
    <p:sldId id="266" r:id="rId12"/>
    <p:sldId id="283" r:id="rId13"/>
    <p:sldId id="284" r:id="rId14"/>
    <p:sldId id="285" r:id="rId15"/>
    <p:sldId id="270" r:id="rId16"/>
    <p:sldId id="298" r:id="rId17"/>
    <p:sldId id="269" r:id="rId18"/>
    <p:sldId id="267" r:id="rId19"/>
    <p:sldId id="268" r:id="rId20"/>
    <p:sldId id="271" r:id="rId21"/>
    <p:sldId id="272" r:id="rId22"/>
    <p:sldId id="289" r:id="rId23"/>
    <p:sldId id="273" r:id="rId24"/>
    <p:sldId id="287" r:id="rId25"/>
    <p:sldId id="288" r:id="rId26"/>
    <p:sldId id="274" r:id="rId27"/>
    <p:sldId id="275" r:id="rId28"/>
    <p:sldId id="277" r:id="rId29"/>
    <p:sldId id="278" r:id="rId30"/>
    <p:sldId id="279" r:id="rId31"/>
    <p:sldId id="280" r:id="rId32"/>
    <p:sldId id="296" r:id="rId33"/>
    <p:sldId id="297" r:id="rId34"/>
    <p:sldId id="281" r:id="rId35"/>
    <p:sldId id="290" r:id="rId36"/>
    <p:sldId id="304" r:id="rId37"/>
    <p:sldId id="291" r:id="rId38"/>
    <p:sldId id="292" r:id="rId39"/>
    <p:sldId id="293" r:id="rId40"/>
    <p:sldId id="276" r:id="rId41"/>
    <p:sldId id="294" r:id="rId42"/>
    <p:sldId id="295" r:id="rId43"/>
    <p:sldId id="299" r:id="rId44"/>
    <p:sldId id="300" r:id="rId45"/>
    <p:sldId id="301" r:id="rId46"/>
    <p:sldId id="302" r:id="rId47"/>
    <p:sldId id="303" r:id="rId48"/>
    <p:sldId id="28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E72E7-7222-CF4D-A9B0-8BC089EB7F6C}">
          <p14:sldIdLst>
            <p14:sldId id="256"/>
            <p14:sldId id="257"/>
            <p14:sldId id="259"/>
            <p14:sldId id="258"/>
            <p14:sldId id="260"/>
            <p14:sldId id="261"/>
            <p14:sldId id="262"/>
            <p14:sldId id="263"/>
            <p14:sldId id="265"/>
            <p14:sldId id="286"/>
          </p14:sldIdLst>
        </p14:section>
        <p14:section name="Untitled Section" id="{B46D3B75-4882-B449-8B60-60DBB96C5BDE}">
          <p14:sldIdLst>
            <p14:sldId id="266"/>
            <p14:sldId id="283"/>
            <p14:sldId id="284"/>
            <p14:sldId id="285"/>
            <p14:sldId id="270"/>
            <p14:sldId id="298"/>
            <p14:sldId id="269"/>
            <p14:sldId id="267"/>
            <p14:sldId id="268"/>
            <p14:sldId id="271"/>
            <p14:sldId id="272"/>
            <p14:sldId id="289"/>
            <p14:sldId id="273"/>
            <p14:sldId id="287"/>
            <p14:sldId id="288"/>
            <p14:sldId id="274"/>
            <p14:sldId id="275"/>
            <p14:sldId id="277"/>
            <p14:sldId id="278"/>
            <p14:sldId id="279"/>
            <p14:sldId id="280"/>
            <p14:sldId id="296"/>
            <p14:sldId id="297"/>
            <p14:sldId id="281"/>
            <p14:sldId id="290"/>
            <p14:sldId id="304"/>
            <p14:sldId id="291"/>
            <p14:sldId id="292"/>
            <p14:sldId id="293"/>
            <p14:sldId id="276"/>
            <p14:sldId id="294"/>
            <p14:sldId id="295"/>
            <p14:sldId id="299"/>
            <p14:sldId id="300"/>
            <p14:sldId id="301"/>
            <p14:sldId id="302"/>
            <p14:sldId id="303"/>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7"/>
    <p:restoredTop sz="94679"/>
  </p:normalViewPr>
  <p:slideViewPr>
    <p:cSldViewPr snapToGrid="0" snapToObjects="1">
      <p:cViewPr varScale="1">
        <p:scale>
          <a:sx n="178" d="100"/>
          <a:sy n="178" d="100"/>
        </p:scale>
        <p:origin x="192"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78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75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55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675739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57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016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07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303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97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00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609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156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248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465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081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819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42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5/5/19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6119690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global-infrastructure/regions/"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azurespeed.com/Information/AzureReg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acdbsla" TargetMode="External"/><Relationship Id="rId2" Type="http://schemas.openxmlformats.org/officeDocument/2006/relationships/hyperlink" Target="https://azure.microsoft.com/services/virtual-machines/sql-serv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services/logic-apps" TargetMode="External"/><Relationship Id="rId2" Type="http://schemas.openxmlformats.org/officeDocument/2006/relationships/hyperlink" Target="https://azure.microsoft.com/overview/what-is-paas/" TargetMode="External"/><Relationship Id="rId1" Type="http://schemas.openxmlformats.org/officeDocument/2006/relationships/slideLayout" Target="../slideLayouts/slideLayout2.xml"/><Relationship Id="rId5" Type="http://schemas.openxmlformats.org/officeDocument/2006/relationships/hyperlink" Target="https://azure.microsoft.com/product-categories/integration/" TargetMode="External"/><Relationship Id="rId4" Type="http://schemas.openxmlformats.org/officeDocument/2006/relationships/hyperlink" Target="https://docs.microsoft.com/en-gb/azure/logic-apps/logic-apps-overview#logic-app-concep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kusto/query" TargetMode="External"/><Relationship Id="rId2" Type="http://schemas.openxmlformats.org/officeDocument/2006/relationships/hyperlink" Target="https://docs.microsoft.com/en-us/azure/data-explorer" TargetMode="External"/><Relationship Id="rId1" Type="http://schemas.openxmlformats.org/officeDocument/2006/relationships/slideLayout" Target="../slideLayouts/slideLayout2.xml"/><Relationship Id="rId6" Type="http://schemas.openxmlformats.org/officeDocument/2006/relationships/hyperlink" Target="https://docs.microsoft.com/en-gb/azure/scheduler/scheduler-advanced-complexity" TargetMode="External"/><Relationship Id="rId5" Type="http://schemas.openxmlformats.org/officeDocument/2006/relationships/hyperlink" Target="https://docs.microsoft.com/en-gb/azure/scheduler/scheduler-concepts-terms" TargetMode="External"/><Relationship Id="rId4" Type="http://schemas.openxmlformats.org/officeDocument/2006/relationships/hyperlink" Target="https://azure.microsoft.com/services/schedul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azure-resource-manager/resource-group-overview"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hyperlink" Target="https://www.microsoft.com/en-us/trustcenter/default.asp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in/pricing/calculator/"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zure.microsoft.com/en-in/pricing/tco/calculato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portal.atp.azure.com/" TargetMode="External"/><Relationship Id="rId3" Type="http://schemas.openxmlformats.org/officeDocument/2006/relationships/hyperlink" Target="https://portal.azure.com/" TargetMode="External"/><Relationship Id="rId7" Type="http://schemas.openxmlformats.org/officeDocument/2006/relationships/hyperlink" Target="https://docs.microsoft.com/en-gb/azure/#pivot=architecture" TargetMode="External"/><Relationship Id="rId12" Type="http://schemas.openxmlformats.org/officeDocument/2006/relationships/hyperlink" Target="https://azure.microsoft.com/en-in/pricing/tco/calculator/" TargetMode="External"/><Relationship Id="rId2" Type="http://schemas.openxmlformats.org/officeDocument/2006/relationships/hyperlink" Target="https://docs.microsoft.com/en-gb/azure/" TargetMode="External"/><Relationship Id="rId1" Type="http://schemas.openxmlformats.org/officeDocument/2006/relationships/slideLayout" Target="../slideLayouts/slideLayout2.xml"/><Relationship Id="rId6" Type="http://schemas.openxmlformats.org/officeDocument/2006/relationships/hyperlink" Target="https://docs.microsoft.com/en-gb/azure/#pivot=sdkstools" TargetMode="External"/><Relationship Id="rId11" Type="http://schemas.openxmlformats.org/officeDocument/2006/relationships/hyperlink" Target="https://azure.microsoft.com/en-in/pricing/calculator/" TargetMode="External"/><Relationship Id="rId5" Type="http://schemas.openxmlformats.org/officeDocument/2006/relationships/hyperlink" Target="https://docs.microsoft.com/en-gb/azure/#pivot=products&amp;panel=all" TargetMode="External"/><Relationship Id="rId10" Type="http://schemas.openxmlformats.org/officeDocument/2006/relationships/hyperlink" Target="https://servicetrust.microsoft.com/" TargetMode="External"/><Relationship Id="rId4" Type="http://schemas.openxmlformats.org/officeDocument/2006/relationships/hyperlink" Target="https://preview.portal.azure.com/" TargetMode="External"/><Relationship Id="rId9" Type="http://schemas.openxmlformats.org/officeDocument/2006/relationships/hyperlink" Target="https://www.microsoft.com/en-us/trustcenter/default.asp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3E2-986F-674F-A756-BE0794256BA9}"/>
              </a:ext>
            </a:extLst>
          </p:cNvPr>
          <p:cNvSpPr>
            <a:spLocks noGrp="1"/>
          </p:cNvSpPr>
          <p:nvPr>
            <p:ph type="ctrTitle"/>
          </p:nvPr>
        </p:nvSpPr>
        <p:spPr/>
        <p:txBody>
          <a:bodyPr/>
          <a:lstStyle/>
          <a:p>
            <a:r>
              <a:rPr lang="en-US" dirty="0"/>
              <a:t>MICROSOFT AZURE</a:t>
            </a:r>
          </a:p>
        </p:txBody>
      </p:sp>
      <p:sp>
        <p:nvSpPr>
          <p:cNvPr id="3" name="Subtitle 2">
            <a:extLst>
              <a:ext uri="{FF2B5EF4-FFF2-40B4-BE49-F238E27FC236}">
                <a16:creationId xmlns:a16="http://schemas.microsoft.com/office/drawing/2014/main" id="{D0E47615-F9A7-D84B-B90E-61F67A5E6435}"/>
              </a:ext>
            </a:extLst>
          </p:cNvPr>
          <p:cNvSpPr>
            <a:spLocks noGrp="1"/>
          </p:cNvSpPr>
          <p:nvPr>
            <p:ph type="subTitle" idx="1"/>
          </p:nvPr>
        </p:nvSpPr>
        <p:spPr/>
        <p:txBody>
          <a:bodyPr/>
          <a:lstStyle/>
          <a:p>
            <a:r>
              <a:rPr lang="en-US" dirty="0"/>
              <a:t>PHANI KISHORE LANKA</a:t>
            </a:r>
          </a:p>
        </p:txBody>
      </p:sp>
    </p:spTree>
    <p:extLst>
      <p:ext uri="{BB962C8B-B14F-4D97-AF65-F5344CB8AC3E}">
        <p14:creationId xmlns:p14="http://schemas.microsoft.com/office/powerpoint/2010/main" val="12672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D42A-189A-2540-A7F1-3A9E24B55A44}"/>
              </a:ext>
            </a:extLst>
          </p:cNvPr>
          <p:cNvSpPr>
            <a:spLocks noGrp="1"/>
          </p:cNvSpPr>
          <p:nvPr>
            <p:ph type="title"/>
          </p:nvPr>
        </p:nvSpPr>
        <p:spPr/>
        <p:txBody>
          <a:bodyPr/>
          <a:lstStyle/>
          <a:p>
            <a:r>
              <a:rPr lang="en-US" dirty="0"/>
              <a:t>Azure - </a:t>
            </a:r>
            <a:r>
              <a:rPr lang="en-US" dirty="0" err="1"/>
              <a:t>CapX</a:t>
            </a:r>
            <a:r>
              <a:rPr lang="en-US" dirty="0"/>
              <a:t> Vs </a:t>
            </a:r>
            <a:r>
              <a:rPr lang="en-US" dirty="0" err="1"/>
              <a:t>OpEx</a:t>
            </a:r>
            <a:endParaRPr lang="en-US" dirty="0"/>
          </a:p>
        </p:txBody>
      </p:sp>
      <p:sp>
        <p:nvSpPr>
          <p:cNvPr id="3" name="Content Placeholder 2">
            <a:extLst>
              <a:ext uri="{FF2B5EF4-FFF2-40B4-BE49-F238E27FC236}">
                <a16:creationId xmlns:a16="http://schemas.microsoft.com/office/drawing/2014/main" id="{4E8F8963-3085-7046-9EE4-6637B51B0871}"/>
              </a:ext>
            </a:extLst>
          </p:cNvPr>
          <p:cNvSpPr>
            <a:spLocks noGrp="1"/>
          </p:cNvSpPr>
          <p:nvPr>
            <p:ph idx="1"/>
          </p:nvPr>
        </p:nvSpPr>
        <p:spPr/>
        <p:txBody>
          <a:bodyPr/>
          <a:lstStyle/>
          <a:p>
            <a:r>
              <a:rPr lang="en-US" b="1" dirty="0" err="1"/>
              <a:t>CapX</a:t>
            </a:r>
            <a:r>
              <a:rPr lang="en-US" b="1" dirty="0"/>
              <a:t> –</a:t>
            </a:r>
            <a:r>
              <a:rPr lang="en-US" dirty="0"/>
              <a:t> </a:t>
            </a:r>
            <a:r>
              <a:rPr lang="en-US" dirty="0" err="1"/>
              <a:t>Captital</a:t>
            </a:r>
            <a:r>
              <a:rPr lang="en-US" dirty="0"/>
              <a:t> Expenditure , Pay Upfront for Hardware. </a:t>
            </a:r>
          </a:p>
          <a:p>
            <a:r>
              <a:rPr lang="en-US" b="1" dirty="0" err="1"/>
              <a:t>OpEx</a:t>
            </a:r>
            <a:r>
              <a:rPr lang="en-US" b="1" dirty="0"/>
              <a:t> –</a:t>
            </a:r>
            <a:r>
              <a:rPr lang="en-US" dirty="0"/>
              <a:t> Operational Expenditure. Spending on the service now and billed now,  This is how Azure Works.  </a:t>
            </a:r>
          </a:p>
          <a:p>
            <a:pPr marL="0" indent="0">
              <a:buNone/>
            </a:pPr>
            <a:r>
              <a:rPr lang="en-US" dirty="0"/>
              <a:t> </a:t>
            </a:r>
          </a:p>
        </p:txBody>
      </p:sp>
    </p:spTree>
    <p:extLst>
      <p:ext uri="{BB962C8B-B14F-4D97-AF65-F5344CB8AC3E}">
        <p14:creationId xmlns:p14="http://schemas.microsoft.com/office/powerpoint/2010/main" val="233520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EB29-F55B-9A40-865C-9F105F6843D3}"/>
              </a:ext>
            </a:extLst>
          </p:cNvPr>
          <p:cNvSpPr>
            <a:spLocks noGrp="1"/>
          </p:cNvSpPr>
          <p:nvPr>
            <p:ph type="title"/>
          </p:nvPr>
        </p:nvSpPr>
        <p:spPr/>
        <p:txBody>
          <a:bodyPr/>
          <a:lstStyle/>
          <a:p>
            <a:r>
              <a:rPr lang="en-US" dirty="0"/>
              <a:t>Azure Overview </a:t>
            </a:r>
          </a:p>
        </p:txBody>
      </p:sp>
      <p:pic>
        <p:nvPicPr>
          <p:cNvPr id="4" name="Content Placeholder 3">
            <a:extLst>
              <a:ext uri="{FF2B5EF4-FFF2-40B4-BE49-F238E27FC236}">
                <a16:creationId xmlns:a16="http://schemas.microsoft.com/office/drawing/2014/main" id="{AB8712A6-CE46-604A-9B05-1BEECC80066B}"/>
              </a:ext>
            </a:extLst>
          </p:cNvPr>
          <p:cNvPicPr>
            <a:picLocks noGrp="1" noChangeAspect="1"/>
          </p:cNvPicPr>
          <p:nvPr>
            <p:ph idx="1"/>
          </p:nvPr>
        </p:nvPicPr>
        <p:blipFill>
          <a:blip r:embed="rId2"/>
          <a:stretch>
            <a:fillRect/>
          </a:stretch>
        </p:blipFill>
        <p:spPr>
          <a:xfrm>
            <a:off x="5827168" y="3341594"/>
            <a:ext cx="6070376" cy="2817159"/>
          </a:xfrm>
          <a:prstGeom prst="rect">
            <a:avLst/>
          </a:prstGeom>
        </p:spPr>
      </p:pic>
      <p:sp>
        <p:nvSpPr>
          <p:cNvPr id="5" name="TextBox 4">
            <a:extLst>
              <a:ext uri="{FF2B5EF4-FFF2-40B4-BE49-F238E27FC236}">
                <a16:creationId xmlns:a16="http://schemas.microsoft.com/office/drawing/2014/main" id="{24A2999B-B443-4646-A6C1-F38ABF9F13F4}"/>
              </a:ext>
            </a:extLst>
          </p:cNvPr>
          <p:cNvSpPr txBox="1"/>
          <p:nvPr/>
        </p:nvSpPr>
        <p:spPr>
          <a:xfrm>
            <a:off x="1627094" y="1512794"/>
            <a:ext cx="6604693" cy="1754326"/>
          </a:xfrm>
          <a:prstGeom prst="rect">
            <a:avLst/>
          </a:prstGeom>
          <a:noFill/>
        </p:spPr>
        <p:txBody>
          <a:bodyPr wrap="none" rtlCol="0">
            <a:spAutoFit/>
          </a:bodyPr>
          <a:lstStyle/>
          <a:p>
            <a:r>
              <a:rPr lang="en-US" dirty="0"/>
              <a:t>Azure is over expanding Cloud Service Provider with over </a:t>
            </a:r>
          </a:p>
          <a:p>
            <a:pPr marL="342900" indent="-342900">
              <a:buAutoNum type="alphaLcPeriod"/>
            </a:pPr>
            <a:r>
              <a:rPr lang="en-US" dirty="0"/>
              <a:t>100+ End to End Services</a:t>
            </a:r>
          </a:p>
          <a:p>
            <a:pPr marL="342900" indent="-342900">
              <a:buAutoNum type="alphaLcPeriod"/>
            </a:pPr>
            <a:r>
              <a:rPr lang="en-US" dirty="0"/>
              <a:t>54 Global Azure Regions (42 current, 12 in Pipeline)</a:t>
            </a:r>
          </a:p>
          <a:p>
            <a:pPr marL="342900" indent="-342900">
              <a:buAutoNum type="alphaLcPeriod"/>
            </a:pPr>
            <a:r>
              <a:rPr lang="en-US" dirty="0"/>
              <a:t>70 Compliance Offerings </a:t>
            </a:r>
          </a:p>
          <a:p>
            <a:pPr marL="342900" indent="-342900">
              <a:buAutoNum type="alphaLcPeriod"/>
            </a:pPr>
            <a:r>
              <a:rPr lang="en-US" dirty="0"/>
              <a:t>90% fortune 500 Companies using Microsoft Cloud. </a:t>
            </a:r>
          </a:p>
          <a:p>
            <a:pPr marL="342900" indent="-342900">
              <a:buAutoNum type="alphaLcPeriod"/>
            </a:pPr>
            <a:endParaRPr lang="en-US" dirty="0"/>
          </a:p>
        </p:txBody>
      </p:sp>
      <p:sp>
        <p:nvSpPr>
          <p:cNvPr id="7" name="TextBox 6">
            <a:extLst>
              <a:ext uri="{FF2B5EF4-FFF2-40B4-BE49-F238E27FC236}">
                <a16:creationId xmlns:a16="http://schemas.microsoft.com/office/drawing/2014/main" id="{0C4CAECD-BC00-4E4B-9170-F416A753F905}"/>
              </a:ext>
            </a:extLst>
          </p:cNvPr>
          <p:cNvSpPr txBox="1"/>
          <p:nvPr/>
        </p:nvSpPr>
        <p:spPr>
          <a:xfrm>
            <a:off x="518737" y="3423138"/>
            <a:ext cx="4829735" cy="3031599"/>
          </a:xfrm>
          <a:prstGeom prst="rect">
            <a:avLst/>
          </a:prstGeom>
          <a:noFill/>
        </p:spPr>
        <p:txBody>
          <a:bodyPr wrap="square" rtlCol="0">
            <a:spAutoFit/>
          </a:bodyPr>
          <a:lstStyle/>
          <a:p>
            <a:r>
              <a:rPr lang="en-US" sz="1200" b="1" dirty="0"/>
              <a:t>1. Geography –</a:t>
            </a:r>
            <a:r>
              <a:rPr lang="en-US" sz="1200" dirty="0"/>
              <a:t> A Place with 2 or more Regions that preserves Data Resistency &amp; Compliance Boundaries. </a:t>
            </a:r>
          </a:p>
          <a:p>
            <a:endParaRPr lang="en-US" sz="1200" dirty="0"/>
          </a:p>
          <a:p>
            <a:r>
              <a:rPr lang="en-US" sz="1200" dirty="0"/>
              <a:t>2. </a:t>
            </a:r>
            <a:r>
              <a:rPr lang="en-US" sz="1200" b="1" dirty="0"/>
              <a:t>Region – </a:t>
            </a:r>
            <a:r>
              <a:rPr lang="en-IN" sz="1200" dirty="0"/>
              <a:t>region is a set of data centres deployed within a latency-defined perimeter and connected</a:t>
            </a:r>
          </a:p>
          <a:p>
            <a:r>
              <a:rPr lang="en-IN" sz="1200" dirty="0"/>
              <a:t>through a dedicated regional low-latency network.</a:t>
            </a:r>
          </a:p>
          <a:p>
            <a:endParaRPr lang="en-US" sz="1200" dirty="0"/>
          </a:p>
          <a:p>
            <a:r>
              <a:rPr lang="en-US" sz="1200" dirty="0"/>
              <a:t>3. </a:t>
            </a:r>
            <a:r>
              <a:rPr lang="en-US" sz="1200" b="1" dirty="0"/>
              <a:t>Availability Zones - </a:t>
            </a:r>
            <a:r>
              <a:rPr lang="en-IN" sz="1200" dirty="0"/>
              <a:t>physically separate locations within an Azure region. Each Availability Zone is made up of one or more data centres equipped with independent power, cooling and</a:t>
            </a:r>
          </a:p>
          <a:p>
            <a:r>
              <a:rPr lang="en-IN" sz="1200" dirty="0"/>
              <a:t>networking.</a:t>
            </a:r>
            <a:r>
              <a:rPr lang="en-US" sz="1200" dirty="0"/>
              <a:t> </a:t>
            </a:r>
          </a:p>
          <a:p>
            <a:endParaRPr lang="en-US" sz="1200" dirty="0"/>
          </a:p>
          <a:p>
            <a:endParaRPr lang="en-US" sz="1200" dirty="0"/>
          </a:p>
          <a:p>
            <a:r>
              <a:rPr lang="en-IN" sz="1100" dirty="0">
                <a:hlinkClick r:id="rId3"/>
              </a:rPr>
              <a:t>https://azure.microsoft.com/en-us/global-infrastructure/regions/</a:t>
            </a:r>
          </a:p>
          <a:p>
            <a:r>
              <a:rPr lang="en-IN" sz="1200" dirty="0">
                <a:hlinkClick r:id="rId4"/>
              </a:rPr>
              <a:t>http://www.azurespeed.com/Information/AzureRegions</a:t>
            </a:r>
            <a:endParaRPr lang="en-IN" sz="1200" dirty="0"/>
          </a:p>
          <a:p>
            <a:endParaRPr lang="en-US" sz="1200" dirty="0"/>
          </a:p>
        </p:txBody>
      </p:sp>
    </p:spTree>
    <p:extLst>
      <p:ext uri="{BB962C8B-B14F-4D97-AF65-F5344CB8AC3E}">
        <p14:creationId xmlns:p14="http://schemas.microsoft.com/office/powerpoint/2010/main" val="66357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additive="base">
                                        <p:cTn id="2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 calcmode="lin" valueType="num">
                                      <p:cBhvr additive="base">
                                        <p:cTn id="3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EC60-B9A5-FC4B-8793-75FDE75C3063}"/>
              </a:ext>
            </a:extLst>
          </p:cNvPr>
          <p:cNvSpPr>
            <a:spLocks noGrp="1"/>
          </p:cNvSpPr>
          <p:nvPr>
            <p:ph type="title"/>
          </p:nvPr>
        </p:nvSpPr>
        <p:spPr/>
        <p:txBody>
          <a:bodyPr/>
          <a:lstStyle/>
          <a:p>
            <a:r>
              <a:rPr lang="en-US" dirty="0"/>
              <a:t>Overview </a:t>
            </a:r>
            <a:r>
              <a:rPr lang="en-US" dirty="0" err="1"/>
              <a:t>contd</a:t>
            </a:r>
            <a:endParaRPr lang="en-US" dirty="0"/>
          </a:p>
        </p:txBody>
      </p:sp>
      <p:sp>
        <p:nvSpPr>
          <p:cNvPr id="3" name="Content Placeholder 2">
            <a:extLst>
              <a:ext uri="{FF2B5EF4-FFF2-40B4-BE49-F238E27FC236}">
                <a16:creationId xmlns:a16="http://schemas.microsoft.com/office/drawing/2014/main" id="{2B6B07E5-B39E-D44E-8B67-3CBB5531EEF8}"/>
              </a:ext>
            </a:extLst>
          </p:cNvPr>
          <p:cNvSpPr>
            <a:spLocks noGrp="1"/>
          </p:cNvSpPr>
          <p:nvPr>
            <p:ph idx="1"/>
          </p:nvPr>
        </p:nvSpPr>
        <p:spPr/>
        <p:txBody>
          <a:bodyPr/>
          <a:lstStyle/>
          <a:p>
            <a:r>
              <a:rPr lang="en-US" b="1" dirty="0"/>
              <a:t>Zonal Service</a:t>
            </a:r>
            <a:r>
              <a:rPr lang="en-US" dirty="0"/>
              <a:t> – You can select Service like VM, Disk, IP </a:t>
            </a:r>
            <a:r>
              <a:rPr lang="en-US" dirty="0" err="1"/>
              <a:t>etc</a:t>
            </a:r>
            <a:endParaRPr lang="en-US" dirty="0"/>
          </a:p>
          <a:p>
            <a:r>
              <a:rPr lang="en-US" b="1" dirty="0"/>
              <a:t>Zone Redundant Services</a:t>
            </a:r>
            <a:r>
              <a:rPr lang="en-US" dirty="0"/>
              <a:t> – Maintained by Azure like COSMOS DB, Gateways etc. </a:t>
            </a:r>
          </a:p>
          <a:p>
            <a:r>
              <a:rPr lang="en-US" b="1" dirty="0"/>
              <a:t>Region Pairs</a:t>
            </a:r>
            <a:r>
              <a:rPr lang="en-US" dirty="0"/>
              <a:t> – One Region paired with other region in same geography </a:t>
            </a:r>
            <a:r>
              <a:rPr lang="en-US" dirty="0" err="1"/>
              <a:t>atleast</a:t>
            </a:r>
            <a:r>
              <a:rPr lang="en-US" dirty="0"/>
              <a:t> 300 miles away for Natural Disaster </a:t>
            </a:r>
          </a:p>
          <a:p>
            <a:r>
              <a:rPr lang="en-US" dirty="0"/>
              <a:t>Availability Sets  - Ability of 2 more </a:t>
            </a:r>
            <a:r>
              <a:rPr lang="en-US" dirty="0" err="1"/>
              <a:t>vms</a:t>
            </a:r>
            <a:r>
              <a:rPr lang="en-US" dirty="0"/>
              <a:t> that ensure Application is always Up and Running during planned and unplanned </a:t>
            </a:r>
            <a:r>
              <a:rPr lang="en-US" dirty="0" err="1"/>
              <a:t>Maintainence</a:t>
            </a:r>
            <a:r>
              <a:rPr lang="en-US" dirty="0"/>
              <a:t>.  2 </a:t>
            </a:r>
            <a:r>
              <a:rPr lang="en-US" dirty="0" err="1"/>
              <a:t>Racs</a:t>
            </a:r>
            <a:r>
              <a:rPr lang="en-US" dirty="0"/>
              <a:t> with Dedicated Power &amp; 5 Logical update. </a:t>
            </a:r>
          </a:p>
          <a:p>
            <a:pPr marL="0" indent="0">
              <a:buNone/>
            </a:pPr>
            <a:r>
              <a:rPr lang="en-US" dirty="0"/>
              <a:t>(AZ is replicated b/w datacenters with in a region, Av Sets are for Same Datacenter. ) </a:t>
            </a:r>
          </a:p>
        </p:txBody>
      </p:sp>
    </p:spTree>
    <p:extLst>
      <p:ext uri="{BB962C8B-B14F-4D97-AF65-F5344CB8AC3E}">
        <p14:creationId xmlns:p14="http://schemas.microsoft.com/office/powerpoint/2010/main" val="31688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5D2-D697-DD49-8279-DE01A915265A}"/>
              </a:ext>
            </a:extLst>
          </p:cNvPr>
          <p:cNvSpPr>
            <a:spLocks noGrp="1"/>
          </p:cNvSpPr>
          <p:nvPr>
            <p:ph type="title"/>
          </p:nvPr>
        </p:nvSpPr>
        <p:spPr/>
        <p:txBody>
          <a:bodyPr/>
          <a:lstStyle/>
          <a:p>
            <a:r>
              <a:rPr lang="en-US" dirty="0"/>
              <a:t>Azure Account &amp; Subscription types		</a:t>
            </a:r>
          </a:p>
        </p:txBody>
      </p:sp>
      <p:sp>
        <p:nvSpPr>
          <p:cNvPr id="3" name="Content Placeholder 2">
            <a:extLst>
              <a:ext uri="{FF2B5EF4-FFF2-40B4-BE49-F238E27FC236}">
                <a16:creationId xmlns:a16="http://schemas.microsoft.com/office/drawing/2014/main" id="{0A8013CE-060D-CE43-B816-46CDC2A51B1C}"/>
              </a:ext>
            </a:extLst>
          </p:cNvPr>
          <p:cNvSpPr>
            <a:spLocks noGrp="1"/>
          </p:cNvSpPr>
          <p:nvPr>
            <p:ph idx="1"/>
          </p:nvPr>
        </p:nvSpPr>
        <p:spPr/>
        <p:txBody>
          <a:bodyPr/>
          <a:lstStyle/>
          <a:p>
            <a:r>
              <a:rPr lang="en-US" b="1" dirty="0"/>
              <a:t>Account – </a:t>
            </a:r>
            <a:r>
              <a:rPr lang="en-US" dirty="0"/>
              <a:t>It is the Email, Name, Login , Billing, when you sign up for User, Similar to Root Account in AWS</a:t>
            </a:r>
          </a:p>
          <a:p>
            <a:r>
              <a:rPr lang="en-US" b="1" dirty="0"/>
              <a:t>Subscription – </a:t>
            </a:r>
            <a:r>
              <a:rPr lang="en-US" dirty="0"/>
              <a:t>Services in Azure Provisioned to an Account. There can be more than 1 subscription to Account , Subscription holds details of associated resources. Billing is done based on Subscription. </a:t>
            </a:r>
          </a:p>
          <a:p>
            <a:pPr lvl="1"/>
            <a:r>
              <a:rPr lang="en-US" dirty="0"/>
              <a:t>Free - $200 , 1 month, Credit Card Needed, Pay as you go</a:t>
            </a:r>
          </a:p>
          <a:p>
            <a:pPr lvl="1"/>
            <a:r>
              <a:rPr lang="en-US" dirty="0"/>
              <a:t>Student - $100, No Credit card. </a:t>
            </a:r>
          </a:p>
          <a:p>
            <a:pPr lvl="1"/>
            <a:r>
              <a:rPr lang="en-US" dirty="0"/>
              <a:t>Pay as you go , Billed Monthly </a:t>
            </a:r>
          </a:p>
          <a:p>
            <a:pPr lvl="1"/>
            <a:r>
              <a:rPr lang="en-US" dirty="0"/>
              <a:t>Enterprise Agreement – Based on Corp Association with Azure. </a:t>
            </a:r>
          </a:p>
          <a:p>
            <a:endParaRPr lang="en-US" b="1" dirty="0"/>
          </a:p>
          <a:p>
            <a:endParaRPr lang="en-US" b="1" dirty="0"/>
          </a:p>
        </p:txBody>
      </p:sp>
    </p:spTree>
    <p:extLst>
      <p:ext uri="{BB962C8B-B14F-4D97-AF65-F5344CB8AC3E}">
        <p14:creationId xmlns:p14="http://schemas.microsoft.com/office/powerpoint/2010/main" val="31606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7B56-9995-384B-82C1-DF5A872D7413}"/>
              </a:ext>
            </a:extLst>
          </p:cNvPr>
          <p:cNvSpPr>
            <a:spLocks noGrp="1"/>
          </p:cNvSpPr>
          <p:nvPr>
            <p:ph type="title"/>
          </p:nvPr>
        </p:nvSpPr>
        <p:spPr/>
        <p:txBody>
          <a:bodyPr/>
          <a:lstStyle/>
          <a:p>
            <a:r>
              <a:rPr lang="en-US" dirty="0"/>
              <a:t>Azure AD </a:t>
            </a:r>
          </a:p>
        </p:txBody>
      </p:sp>
      <p:sp>
        <p:nvSpPr>
          <p:cNvPr id="3" name="Content Placeholder 2">
            <a:extLst>
              <a:ext uri="{FF2B5EF4-FFF2-40B4-BE49-F238E27FC236}">
                <a16:creationId xmlns:a16="http://schemas.microsoft.com/office/drawing/2014/main" id="{BA47B74C-AAF7-3047-ADEA-883E13286E1F}"/>
              </a:ext>
            </a:extLst>
          </p:cNvPr>
          <p:cNvSpPr>
            <a:spLocks noGrp="1"/>
          </p:cNvSpPr>
          <p:nvPr>
            <p:ph idx="1"/>
          </p:nvPr>
        </p:nvSpPr>
        <p:spPr>
          <a:xfrm>
            <a:off x="219392" y="1998054"/>
            <a:ext cx="8946541" cy="4195481"/>
          </a:xfrm>
        </p:spPr>
        <p:txBody>
          <a:bodyPr>
            <a:normAutofit/>
          </a:bodyPr>
          <a:lstStyle/>
          <a:p>
            <a:r>
              <a:rPr lang="en-US" sz="1600" dirty="0"/>
              <a:t>Latest Cloud Identity Provider that supports Multiple cloud based, Secure Authentication Protocols. (Create and Manage Domains for the VM’s)  </a:t>
            </a:r>
            <a:r>
              <a:rPr lang="en-US" sz="1600" dirty="0" err="1"/>
              <a:t>etc</a:t>
            </a:r>
            <a:r>
              <a:rPr lang="en-US" sz="1600" dirty="0"/>
              <a:t> , You can create one domain called </a:t>
            </a:r>
            <a:r>
              <a:rPr lang="en-US" sz="1600" dirty="0" err="1"/>
              <a:t>pklanka.org</a:t>
            </a:r>
            <a:r>
              <a:rPr lang="en-US" sz="1600" dirty="0"/>
              <a:t> and create users under domain </a:t>
            </a:r>
          </a:p>
          <a:p>
            <a:r>
              <a:rPr lang="en-US" sz="1600" b="1" dirty="0"/>
              <a:t>Tenant – </a:t>
            </a:r>
            <a:r>
              <a:rPr lang="en-US" sz="1600" dirty="0"/>
              <a:t>Isolated Instance of AD, Secured and owned by yourself, Team, Organization.  </a:t>
            </a:r>
          </a:p>
          <a:p>
            <a:r>
              <a:rPr lang="en-US" sz="1600" dirty="0"/>
              <a:t>One tenant can have multiple Subscriptions but 1 subscription only 1 tenant </a:t>
            </a:r>
          </a:p>
          <a:p>
            <a:r>
              <a:rPr lang="en-US" sz="1600" dirty="0"/>
              <a:t>Each tenant has 1 Owner. </a:t>
            </a:r>
          </a:p>
        </p:txBody>
      </p:sp>
      <p:pic>
        <p:nvPicPr>
          <p:cNvPr id="4" name="Picture 3">
            <a:extLst>
              <a:ext uri="{FF2B5EF4-FFF2-40B4-BE49-F238E27FC236}">
                <a16:creationId xmlns:a16="http://schemas.microsoft.com/office/drawing/2014/main" id="{C816126E-694C-C340-9ADD-769E3F9745F9}"/>
              </a:ext>
            </a:extLst>
          </p:cNvPr>
          <p:cNvPicPr>
            <a:picLocks noChangeAspect="1"/>
          </p:cNvPicPr>
          <p:nvPr/>
        </p:nvPicPr>
        <p:blipFill>
          <a:blip r:embed="rId2"/>
          <a:stretch>
            <a:fillRect/>
          </a:stretch>
        </p:blipFill>
        <p:spPr>
          <a:xfrm>
            <a:off x="8205215" y="3439619"/>
            <a:ext cx="3813465" cy="3296461"/>
          </a:xfrm>
          <a:prstGeom prst="rect">
            <a:avLst/>
          </a:prstGeom>
        </p:spPr>
      </p:pic>
    </p:spTree>
    <p:extLst>
      <p:ext uri="{BB962C8B-B14F-4D97-AF65-F5344CB8AC3E}">
        <p14:creationId xmlns:p14="http://schemas.microsoft.com/office/powerpoint/2010/main" val="130323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5129-A45D-7C49-8ADC-7F8FB6D74E1D}"/>
              </a:ext>
            </a:extLst>
          </p:cNvPr>
          <p:cNvSpPr>
            <a:spLocks noGrp="1"/>
          </p:cNvSpPr>
          <p:nvPr>
            <p:ph type="title"/>
          </p:nvPr>
        </p:nvSpPr>
        <p:spPr>
          <a:xfrm>
            <a:off x="646111" y="452718"/>
            <a:ext cx="9404723" cy="711713"/>
          </a:xfrm>
        </p:spPr>
        <p:txBody>
          <a:bodyPr/>
          <a:lstStyle/>
          <a:p>
            <a:r>
              <a:rPr lang="en-US" dirty="0"/>
              <a:t>AZURE HIERARCHY</a:t>
            </a:r>
          </a:p>
        </p:txBody>
      </p:sp>
      <p:pic>
        <p:nvPicPr>
          <p:cNvPr id="4" name="Content Placeholder 3">
            <a:extLst>
              <a:ext uri="{FF2B5EF4-FFF2-40B4-BE49-F238E27FC236}">
                <a16:creationId xmlns:a16="http://schemas.microsoft.com/office/drawing/2014/main" id="{21749AE2-978C-A740-8B26-F62FFFD4D31C}"/>
              </a:ext>
            </a:extLst>
          </p:cNvPr>
          <p:cNvPicPr>
            <a:picLocks noGrp="1" noChangeAspect="1"/>
          </p:cNvPicPr>
          <p:nvPr>
            <p:ph idx="1"/>
          </p:nvPr>
        </p:nvPicPr>
        <p:blipFill>
          <a:blip r:embed="rId2"/>
          <a:stretch>
            <a:fillRect/>
          </a:stretch>
        </p:blipFill>
        <p:spPr>
          <a:xfrm>
            <a:off x="1086316" y="1616869"/>
            <a:ext cx="3636532" cy="2905125"/>
          </a:xfrm>
          <a:prstGeom prst="rect">
            <a:avLst/>
          </a:prstGeom>
        </p:spPr>
      </p:pic>
      <p:sp>
        <p:nvSpPr>
          <p:cNvPr id="5" name="TextBox 4">
            <a:extLst>
              <a:ext uri="{FF2B5EF4-FFF2-40B4-BE49-F238E27FC236}">
                <a16:creationId xmlns:a16="http://schemas.microsoft.com/office/drawing/2014/main" id="{9DBFF725-E9AD-FA4F-9864-744036C91FB2}"/>
              </a:ext>
            </a:extLst>
          </p:cNvPr>
          <p:cNvSpPr txBox="1"/>
          <p:nvPr/>
        </p:nvSpPr>
        <p:spPr>
          <a:xfrm>
            <a:off x="5793580" y="1616869"/>
            <a:ext cx="4657725" cy="2031325"/>
          </a:xfrm>
          <a:prstGeom prst="rect">
            <a:avLst/>
          </a:prstGeom>
          <a:noFill/>
        </p:spPr>
        <p:txBody>
          <a:bodyPr wrap="square" rtlCol="0">
            <a:spAutoFit/>
          </a:bodyPr>
          <a:lstStyle/>
          <a:p>
            <a:pPr marL="342900" indent="-342900">
              <a:buAutoNum type="arabicPeriod"/>
            </a:pPr>
            <a:r>
              <a:rPr lang="en-US" dirty="0"/>
              <a:t>Top Level Enterprise Portal --&gt; Create BU’s Like Finance , HR, Operations etc.</a:t>
            </a:r>
          </a:p>
          <a:p>
            <a:pPr marL="342900" indent="-342900">
              <a:buAutoNum type="arabicPeriod"/>
            </a:pPr>
            <a:r>
              <a:rPr lang="en-US" dirty="0"/>
              <a:t>Create Azure Accounts, Dedicated AD Tenants for Finance &amp; same for HR and Ops also. </a:t>
            </a:r>
          </a:p>
          <a:p>
            <a:pPr marL="342900" indent="-342900">
              <a:buAutoNum type="arabicPeriod"/>
            </a:pPr>
            <a:r>
              <a:rPr lang="en-US" dirty="0"/>
              <a:t>Create Subscriptions under tenants </a:t>
            </a:r>
          </a:p>
        </p:txBody>
      </p:sp>
    </p:spTree>
    <p:extLst>
      <p:ext uri="{BB962C8B-B14F-4D97-AF65-F5344CB8AC3E}">
        <p14:creationId xmlns:p14="http://schemas.microsoft.com/office/powerpoint/2010/main" val="67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747D-AE6F-424F-BA29-84E8ECC60E38}"/>
              </a:ext>
            </a:extLst>
          </p:cNvPr>
          <p:cNvSpPr>
            <a:spLocks noGrp="1"/>
          </p:cNvSpPr>
          <p:nvPr>
            <p:ph type="title"/>
          </p:nvPr>
        </p:nvSpPr>
        <p:spPr/>
        <p:txBody>
          <a:bodyPr/>
          <a:lstStyle/>
          <a:p>
            <a:r>
              <a:rPr lang="en-US" dirty="0"/>
              <a:t>Resource Groups 	</a:t>
            </a:r>
          </a:p>
        </p:txBody>
      </p:sp>
      <p:sp>
        <p:nvSpPr>
          <p:cNvPr id="3" name="Content Placeholder 2">
            <a:extLst>
              <a:ext uri="{FF2B5EF4-FFF2-40B4-BE49-F238E27FC236}">
                <a16:creationId xmlns:a16="http://schemas.microsoft.com/office/drawing/2014/main" id="{C06E4066-6602-8846-AA6D-34AEF5A69BB4}"/>
              </a:ext>
            </a:extLst>
          </p:cNvPr>
          <p:cNvSpPr>
            <a:spLocks noGrp="1"/>
          </p:cNvSpPr>
          <p:nvPr>
            <p:ph idx="1"/>
          </p:nvPr>
        </p:nvSpPr>
        <p:spPr>
          <a:xfrm>
            <a:off x="1103312" y="3950495"/>
            <a:ext cx="8697913" cy="2819120"/>
          </a:xfrm>
        </p:spPr>
        <p:txBody>
          <a:bodyPr>
            <a:normAutofit fontScale="77500" lnSpcReduction="20000"/>
          </a:bodyPr>
          <a:lstStyle/>
          <a:p>
            <a:pPr marL="914400" lvl="2" indent="0">
              <a:buNone/>
            </a:pPr>
            <a:endParaRPr lang="en-US" dirty="0"/>
          </a:p>
          <a:p>
            <a:r>
              <a:rPr lang="en-US" dirty="0"/>
              <a:t>Tags are Names/Value pair of text data that can be applied to resources or resource groups. </a:t>
            </a:r>
          </a:p>
          <a:p>
            <a:r>
              <a:rPr lang="en-US" dirty="0"/>
              <a:t>15 tags per resource </a:t>
            </a:r>
            <a:r>
              <a:rPr lang="en-US" dirty="0" err="1"/>
              <a:t>upto</a:t>
            </a:r>
            <a:r>
              <a:rPr lang="en-US" dirty="0"/>
              <a:t> 512 characters are allowed. </a:t>
            </a:r>
          </a:p>
          <a:p>
            <a:r>
              <a:rPr lang="en-US" dirty="0"/>
              <a:t>Tags can be used for setting up alerts. </a:t>
            </a:r>
          </a:p>
          <a:p>
            <a:r>
              <a:rPr lang="en-US" dirty="0"/>
              <a:t>Tags are common for Automation. </a:t>
            </a:r>
          </a:p>
          <a:p>
            <a:r>
              <a:rPr lang="en-US" dirty="0"/>
              <a:t>Azure Policy to Automatically add or enforce tags for resources of your organization. </a:t>
            </a:r>
          </a:p>
          <a:p>
            <a:r>
              <a:rPr lang="en-US" dirty="0"/>
              <a:t>Tags are not inherited, You Need to Apply tags to every supported resource you need tagged. </a:t>
            </a:r>
          </a:p>
        </p:txBody>
      </p:sp>
      <p:sp>
        <p:nvSpPr>
          <p:cNvPr id="4" name="Content Placeholder 2">
            <a:extLst>
              <a:ext uri="{FF2B5EF4-FFF2-40B4-BE49-F238E27FC236}">
                <a16:creationId xmlns:a16="http://schemas.microsoft.com/office/drawing/2014/main" id="{49E51860-FD14-4F4E-95C6-45038B96C76C}"/>
              </a:ext>
            </a:extLst>
          </p:cNvPr>
          <p:cNvSpPr txBox="1">
            <a:spLocks/>
          </p:cNvSpPr>
          <p:nvPr/>
        </p:nvSpPr>
        <p:spPr>
          <a:xfrm>
            <a:off x="905668" y="1267283"/>
            <a:ext cx="10181432" cy="245461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Resource Groups are a fundamental element of Azure Platform, A Resource Group is a logical container for resources deployed on Azure. </a:t>
            </a:r>
          </a:p>
          <a:p>
            <a:pPr lvl="1"/>
            <a:r>
              <a:rPr lang="en-US" dirty="0"/>
              <a:t>One Resource can be part of one resource group but they can be reallocated to new RG</a:t>
            </a:r>
          </a:p>
          <a:p>
            <a:pPr lvl="1"/>
            <a:r>
              <a:rPr lang="en-US" dirty="0"/>
              <a:t>RG can be created through portal, CLI, </a:t>
            </a:r>
            <a:r>
              <a:rPr lang="en-US" dirty="0" err="1"/>
              <a:t>Powershell</a:t>
            </a:r>
            <a:r>
              <a:rPr lang="en-US" dirty="0"/>
              <a:t>, templates , $$SDK </a:t>
            </a:r>
          </a:p>
          <a:p>
            <a:pPr lvl="2"/>
            <a:r>
              <a:rPr lang="en-US" dirty="0"/>
              <a:t>Naming Standard</a:t>
            </a:r>
          </a:p>
          <a:p>
            <a:pPr lvl="2"/>
            <a:r>
              <a:rPr lang="en-US" dirty="0"/>
              <a:t>Organizing for Authorization (RBAC), Billing, Lifecycle </a:t>
            </a:r>
          </a:p>
          <a:p>
            <a:pPr lvl="2"/>
            <a:r>
              <a:rPr lang="en-US" dirty="0"/>
              <a:t>If RG is deleted , all associated resources are also deleted. </a:t>
            </a:r>
          </a:p>
          <a:p>
            <a:endParaRPr lang="en-US" dirty="0"/>
          </a:p>
        </p:txBody>
      </p:sp>
      <p:sp>
        <p:nvSpPr>
          <p:cNvPr id="5" name="Title 1">
            <a:extLst>
              <a:ext uri="{FF2B5EF4-FFF2-40B4-BE49-F238E27FC236}">
                <a16:creationId xmlns:a16="http://schemas.microsoft.com/office/drawing/2014/main" id="{FACC5477-7928-024A-81EC-7F887BCE7D63}"/>
              </a:ext>
            </a:extLst>
          </p:cNvPr>
          <p:cNvSpPr txBox="1">
            <a:spLocks/>
          </p:cNvSpPr>
          <p:nvPr/>
        </p:nvSpPr>
        <p:spPr>
          <a:xfrm>
            <a:off x="469899" y="3505480"/>
            <a:ext cx="1758952" cy="6664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TAGS</a:t>
            </a:r>
          </a:p>
        </p:txBody>
      </p:sp>
    </p:spTree>
    <p:extLst>
      <p:ext uri="{BB962C8B-B14F-4D97-AF65-F5344CB8AC3E}">
        <p14:creationId xmlns:p14="http://schemas.microsoft.com/office/powerpoint/2010/main" val="194978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7EAC-9DE9-2E4F-9CC7-32E0C4735AF8}"/>
              </a:ext>
            </a:extLst>
          </p:cNvPr>
          <p:cNvSpPr>
            <a:spLocks noGrp="1"/>
          </p:cNvSpPr>
          <p:nvPr>
            <p:ph type="title"/>
          </p:nvPr>
        </p:nvSpPr>
        <p:spPr/>
        <p:txBody>
          <a:bodyPr/>
          <a:lstStyle/>
          <a:p>
            <a:r>
              <a:rPr lang="en-US" dirty="0"/>
              <a:t> </a:t>
            </a:r>
          </a:p>
        </p:txBody>
      </p:sp>
      <p:sp>
        <p:nvSpPr>
          <p:cNvPr id="6" name="Rounded Rectangle 5">
            <a:extLst>
              <a:ext uri="{FF2B5EF4-FFF2-40B4-BE49-F238E27FC236}">
                <a16:creationId xmlns:a16="http://schemas.microsoft.com/office/drawing/2014/main" id="{8D708838-3C98-FA44-8E21-9877E9C7ADAF}"/>
              </a:ext>
            </a:extLst>
          </p:cNvPr>
          <p:cNvSpPr/>
          <p:nvPr/>
        </p:nvSpPr>
        <p:spPr>
          <a:xfrm>
            <a:off x="3457575" y="5464969"/>
            <a:ext cx="2523206" cy="56435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8DB0387-6D09-B845-B474-F2A7B60DA8FB}"/>
              </a:ext>
            </a:extLst>
          </p:cNvPr>
          <p:cNvSpPr/>
          <p:nvPr/>
        </p:nvSpPr>
        <p:spPr>
          <a:xfrm>
            <a:off x="3317081" y="4550570"/>
            <a:ext cx="2897982" cy="1543050"/>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0FC1820-0CE5-7F41-8DEF-277F29E5CA78}"/>
              </a:ext>
            </a:extLst>
          </p:cNvPr>
          <p:cNvSpPr/>
          <p:nvPr/>
        </p:nvSpPr>
        <p:spPr>
          <a:xfrm>
            <a:off x="3042932" y="4007334"/>
            <a:ext cx="5986768" cy="216486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4527FDD-6CAC-F64E-8F80-A79A8858E46B}"/>
              </a:ext>
            </a:extLst>
          </p:cNvPr>
          <p:cNvSpPr/>
          <p:nvPr/>
        </p:nvSpPr>
        <p:spPr>
          <a:xfrm>
            <a:off x="2898654" y="3436145"/>
            <a:ext cx="6245346" cy="281225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56DB64-8A10-5C47-8BB2-BE158B51879B}"/>
              </a:ext>
            </a:extLst>
          </p:cNvPr>
          <p:cNvSpPr txBox="1"/>
          <p:nvPr/>
        </p:nvSpPr>
        <p:spPr>
          <a:xfrm>
            <a:off x="4064767" y="5578912"/>
            <a:ext cx="1364476" cy="507831"/>
          </a:xfrm>
          <a:prstGeom prst="rect">
            <a:avLst/>
          </a:prstGeom>
          <a:noFill/>
        </p:spPr>
        <p:txBody>
          <a:bodyPr wrap="square" rtlCol="0">
            <a:spAutoFit/>
          </a:bodyPr>
          <a:lstStyle/>
          <a:p>
            <a:r>
              <a:rPr lang="en-US" sz="1600" dirty="0"/>
              <a:t>RESOURCE</a:t>
            </a:r>
          </a:p>
          <a:p>
            <a:r>
              <a:rPr lang="en-US" sz="1000" dirty="0"/>
              <a:t>(VCN/ VM / Blob)</a:t>
            </a:r>
          </a:p>
        </p:txBody>
      </p:sp>
      <p:sp>
        <p:nvSpPr>
          <p:cNvPr id="11" name="TextBox 10">
            <a:extLst>
              <a:ext uri="{FF2B5EF4-FFF2-40B4-BE49-F238E27FC236}">
                <a16:creationId xmlns:a16="http://schemas.microsoft.com/office/drawing/2014/main" id="{C074486F-A122-1149-AF54-507CD5F54086}"/>
              </a:ext>
            </a:extLst>
          </p:cNvPr>
          <p:cNvSpPr txBox="1"/>
          <p:nvPr/>
        </p:nvSpPr>
        <p:spPr>
          <a:xfrm>
            <a:off x="4045716" y="4788332"/>
            <a:ext cx="1364476" cy="584775"/>
          </a:xfrm>
          <a:prstGeom prst="rect">
            <a:avLst/>
          </a:prstGeom>
          <a:noFill/>
        </p:spPr>
        <p:txBody>
          <a:bodyPr wrap="square" rtlCol="0">
            <a:spAutoFit/>
          </a:bodyPr>
          <a:lstStyle/>
          <a:p>
            <a:r>
              <a:rPr lang="en-US" sz="1600" dirty="0"/>
              <a:t>RESOURCE GROUP</a:t>
            </a:r>
          </a:p>
        </p:txBody>
      </p:sp>
      <p:sp>
        <p:nvSpPr>
          <p:cNvPr id="12" name="TextBox 11">
            <a:extLst>
              <a:ext uri="{FF2B5EF4-FFF2-40B4-BE49-F238E27FC236}">
                <a16:creationId xmlns:a16="http://schemas.microsoft.com/office/drawing/2014/main" id="{017AA97A-8266-5B45-81E0-63709E6C3CBE}"/>
              </a:ext>
            </a:extLst>
          </p:cNvPr>
          <p:cNvSpPr txBox="1"/>
          <p:nvPr/>
        </p:nvSpPr>
        <p:spPr>
          <a:xfrm>
            <a:off x="3883982" y="4095699"/>
            <a:ext cx="2238211" cy="338554"/>
          </a:xfrm>
          <a:prstGeom prst="rect">
            <a:avLst/>
          </a:prstGeom>
          <a:noFill/>
        </p:spPr>
        <p:txBody>
          <a:bodyPr wrap="square" rtlCol="0">
            <a:spAutoFit/>
          </a:bodyPr>
          <a:lstStyle/>
          <a:p>
            <a:r>
              <a:rPr lang="en-US" sz="1600" dirty="0"/>
              <a:t>AZURE SUBSCRIPTION</a:t>
            </a:r>
          </a:p>
        </p:txBody>
      </p:sp>
      <p:sp>
        <p:nvSpPr>
          <p:cNvPr id="13" name="TextBox 12">
            <a:extLst>
              <a:ext uri="{FF2B5EF4-FFF2-40B4-BE49-F238E27FC236}">
                <a16:creationId xmlns:a16="http://schemas.microsoft.com/office/drawing/2014/main" id="{5E0E3F58-9F8A-5C4D-9160-9ADE276FCCCB}"/>
              </a:ext>
            </a:extLst>
          </p:cNvPr>
          <p:cNvSpPr txBox="1"/>
          <p:nvPr/>
        </p:nvSpPr>
        <p:spPr>
          <a:xfrm>
            <a:off x="3687796" y="3471573"/>
            <a:ext cx="2592962" cy="523220"/>
          </a:xfrm>
          <a:prstGeom prst="rect">
            <a:avLst/>
          </a:prstGeom>
          <a:noFill/>
        </p:spPr>
        <p:txBody>
          <a:bodyPr wrap="square" rtlCol="0">
            <a:spAutoFit/>
          </a:bodyPr>
          <a:lstStyle/>
          <a:p>
            <a:r>
              <a:rPr lang="en-US" sz="1400" dirty="0"/>
              <a:t>MANAGEMENT GROUP (Enterprise Level)</a:t>
            </a:r>
          </a:p>
        </p:txBody>
      </p:sp>
      <p:pic>
        <p:nvPicPr>
          <p:cNvPr id="14" name="Picture 13">
            <a:extLst>
              <a:ext uri="{FF2B5EF4-FFF2-40B4-BE49-F238E27FC236}">
                <a16:creationId xmlns:a16="http://schemas.microsoft.com/office/drawing/2014/main" id="{2D7542E4-B721-424E-A84A-761526E149D3}"/>
              </a:ext>
            </a:extLst>
          </p:cNvPr>
          <p:cNvPicPr>
            <a:picLocks noChangeAspect="1"/>
          </p:cNvPicPr>
          <p:nvPr/>
        </p:nvPicPr>
        <p:blipFill>
          <a:blip r:embed="rId2"/>
          <a:stretch>
            <a:fillRect/>
          </a:stretch>
        </p:blipFill>
        <p:spPr>
          <a:xfrm>
            <a:off x="3693482" y="5529951"/>
            <a:ext cx="381000" cy="406400"/>
          </a:xfrm>
          <a:prstGeom prst="rect">
            <a:avLst/>
          </a:prstGeom>
        </p:spPr>
      </p:pic>
      <p:pic>
        <p:nvPicPr>
          <p:cNvPr id="15" name="Picture 14">
            <a:extLst>
              <a:ext uri="{FF2B5EF4-FFF2-40B4-BE49-F238E27FC236}">
                <a16:creationId xmlns:a16="http://schemas.microsoft.com/office/drawing/2014/main" id="{F9156E17-7B17-304C-B897-C7BB1E84D517}"/>
              </a:ext>
            </a:extLst>
          </p:cNvPr>
          <p:cNvPicPr>
            <a:picLocks noChangeAspect="1"/>
          </p:cNvPicPr>
          <p:nvPr/>
        </p:nvPicPr>
        <p:blipFill>
          <a:blip r:embed="rId3"/>
          <a:stretch>
            <a:fillRect/>
          </a:stretch>
        </p:blipFill>
        <p:spPr>
          <a:xfrm>
            <a:off x="3429767" y="4806267"/>
            <a:ext cx="635000" cy="533400"/>
          </a:xfrm>
          <a:prstGeom prst="rect">
            <a:avLst/>
          </a:prstGeom>
        </p:spPr>
      </p:pic>
      <p:pic>
        <p:nvPicPr>
          <p:cNvPr id="16" name="Picture 15">
            <a:extLst>
              <a:ext uri="{FF2B5EF4-FFF2-40B4-BE49-F238E27FC236}">
                <a16:creationId xmlns:a16="http://schemas.microsoft.com/office/drawing/2014/main" id="{9202F56C-FABB-C34B-BFD4-85C1F8BD640C}"/>
              </a:ext>
            </a:extLst>
          </p:cNvPr>
          <p:cNvPicPr>
            <a:picLocks noChangeAspect="1"/>
          </p:cNvPicPr>
          <p:nvPr/>
        </p:nvPicPr>
        <p:blipFill>
          <a:blip r:embed="rId4"/>
          <a:stretch>
            <a:fillRect/>
          </a:stretch>
        </p:blipFill>
        <p:spPr>
          <a:xfrm>
            <a:off x="3410031" y="4063741"/>
            <a:ext cx="518737" cy="393856"/>
          </a:xfrm>
          <a:prstGeom prst="rect">
            <a:avLst/>
          </a:prstGeom>
        </p:spPr>
      </p:pic>
      <p:pic>
        <p:nvPicPr>
          <p:cNvPr id="17" name="Picture 16">
            <a:extLst>
              <a:ext uri="{FF2B5EF4-FFF2-40B4-BE49-F238E27FC236}">
                <a16:creationId xmlns:a16="http://schemas.microsoft.com/office/drawing/2014/main" id="{45197474-A232-894D-AAD1-6D9E587A77E0}"/>
              </a:ext>
            </a:extLst>
          </p:cNvPr>
          <p:cNvPicPr>
            <a:picLocks noChangeAspect="1"/>
          </p:cNvPicPr>
          <p:nvPr/>
        </p:nvPicPr>
        <p:blipFill>
          <a:blip r:embed="rId5"/>
          <a:stretch>
            <a:fillRect/>
          </a:stretch>
        </p:blipFill>
        <p:spPr>
          <a:xfrm>
            <a:off x="3174257" y="3535869"/>
            <a:ext cx="566635" cy="385312"/>
          </a:xfrm>
          <a:prstGeom prst="rect">
            <a:avLst/>
          </a:prstGeom>
        </p:spPr>
      </p:pic>
      <p:pic>
        <p:nvPicPr>
          <p:cNvPr id="18" name="Picture 17">
            <a:extLst>
              <a:ext uri="{FF2B5EF4-FFF2-40B4-BE49-F238E27FC236}">
                <a16:creationId xmlns:a16="http://schemas.microsoft.com/office/drawing/2014/main" id="{46B828F8-8FE3-EB4D-8584-9A521BF36457}"/>
              </a:ext>
            </a:extLst>
          </p:cNvPr>
          <p:cNvPicPr>
            <a:picLocks noChangeAspect="1"/>
          </p:cNvPicPr>
          <p:nvPr/>
        </p:nvPicPr>
        <p:blipFill>
          <a:blip r:embed="rId6"/>
          <a:stretch>
            <a:fillRect/>
          </a:stretch>
        </p:blipFill>
        <p:spPr>
          <a:xfrm>
            <a:off x="7301706" y="4167553"/>
            <a:ext cx="474212" cy="383017"/>
          </a:xfrm>
          <a:prstGeom prst="rect">
            <a:avLst/>
          </a:prstGeom>
        </p:spPr>
      </p:pic>
      <p:pic>
        <p:nvPicPr>
          <p:cNvPr id="19" name="Picture 18">
            <a:extLst>
              <a:ext uri="{FF2B5EF4-FFF2-40B4-BE49-F238E27FC236}">
                <a16:creationId xmlns:a16="http://schemas.microsoft.com/office/drawing/2014/main" id="{9614D11A-8AD2-294E-94A1-1F27BB4334F7}"/>
              </a:ext>
            </a:extLst>
          </p:cNvPr>
          <p:cNvPicPr>
            <a:picLocks noChangeAspect="1"/>
          </p:cNvPicPr>
          <p:nvPr/>
        </p:nvPicPr>
        <p:blipFill>
          <a:blip r:embed="rId7"/>
          <a:stretch>
            <a:fillRect/>
          </a:stretch>
        </p:blipFill>
        <p:spPr>
          <a:xfrm>
            <a:off x="7240438" y="4806267"/>
            <a:ext cx="535480" cy="295713"/>
          </a:xfrm>
          <a:prstGeom prst="rect">
            <a:avLst/>
          </a:prstGeom>
        </p:spPr>
      </p:pic>
      <p:pic>
        <p:nvPicPr>
          <p:cNvPr id="20" name="Picture 19">
            <a:extLst>
              <a:ext uri="{FF2B5EF4-FFF2-40B4-BE49-F238E27FC236}">
                <a16:creationId xmlns:a16="http://schemas.microsoft.com/office/drawing/2014/main" id="{114E5637-9FF9-054D-9DDA-22293B848C32}"/>
              </a:ext>
            </a:extLst>
          </p:cNvPr>
          <p:cNvPicPr>
            <a:picLocks noChangeAspect="1"/>
          </p:cNvPicPr>
          <p:nvPr/>
        </p:nvPicPr>
        <p:blipFill>
          <a:blip r:embed="rId8"/>
          <a:stretch>
            <a:fillRect/>
          </a:stretch>
        </p:blipFill>
        <p:spPr>
          <a:xfrm>
            <a:off x="7240438" y="5373107"/>
            <a:ext cx="529605" cy="367307"/>
          </a:xfrm>
          <a:prstGeom prst="rect">
            <a:avLst/>
          </a:prstGeom>
        </p:spPr>
      </p:pic>
      <p:sp>
        <p:nvSpPr>
          <p:cNvPr id="21" name="TextBox 20">
            <a:extLst>
              <a:ext uri="{FF2B5EF4-FFF2-40B4-BE49-F238E27FC236}">
                <a16:creationId xmlns:a16="http://schemas.microsoft.com/office/drawing/2014/main" id="{F395895F-241A-894C-B495-3076297A9FD9}"/>
              </a:ext>
            </a:extLst>
          </p:cNvPr>
          <p:cNvSpPr txBox="1"/>
          <p:nvPr/>
        </p:nvSpPr>
        <p:spPr>
          <a:xfrm>
            <a:off x="7777135" y="4140990"/>
            <a:ext cx="829073" cy="415498"/>
          </a:xfrm>
          <a:prstGeom prst="rect">
            <a:avLst/>
          </a:prstGeom>
          <a:noFill/>
        </p:spPr>
        <p:txBody>
          <a:bodyPr wrap="none" rtlCol="0">
            <a:spAutoFit/>
          </a:bodyPr>
          <a:lstStyle/>
          <a:p>
            <a:r>
              <a:rPr lang="en-US" sz="1050" dirty="0"/>
              <a:t>Resource </a:t>
            </a:r>
          </a:p>
          <a:p>
            <a:r>
              <a:rPr lang="en-US" sz="1050" dirty="0"/>
              <a:t> Policies</a:t>
            </a:r>
          </a:p>
        </p:txBody>
      </p:sp>
      <p:sp>
        <p:nvSpPr>
          <p:cNvPr id="23" name="TextBox 22">
            <a:extLst>
              <a:ext uri="{FF2B5EF4-FFF2-40B4-BE49-F238E27FC236}">
                <a16:creationId xmlns:a16="http://schemas.microsoft.com/office/drawing/2014/main" id="{8AF619B9-B2D1-A844-B784-44C52DEC49E4}"/>
              </a:ext>
            </a:extLst>
          </p:cNvPr>
          <p:cNvSpPr txBox="1"/>
          <p:nvPr/>
        </p:nvSpPr>
        <p:spPr>
          <a:xfrm>
            <a:off x="7770043" y="4714220"/>
            <a:ext cx="829073" cy="415498"/>
          </a:xfrm>
          <a:prstGeom prst="rect">
            <a:avLst/>
          </a:prstGeom>
          <a:noFill/>
        </p:spPr>
        <p:txBody>
          <a:bodyPr wrap="none" rtlCol="0">
            <a:spAutoFit/>
          </a:bodyPr>
          <a:lstStyle/>
          <a:p>
            <a:r>
              <a:rPr lang="en-US" sz="1050" dirty="0"/>
              <a:t>Resource </a:t>
            </a:r>
          </a:p>
          <a:p>
            <a:r>
              <a:rPr lang="en-US" sz="1050" dirty="0"/>
              <a:t> Limits</a:t>
            </a:r>
          </a:p>
        </p:txBody>
      </p:sp>
      <p:sp>
        <p:nvSpPr>
          <p:cNvPr id="24" name="TextBox 23">
            <a:extLst>
              <a:ext uri="{FF2B5EF4-FFF2-40B4-BE49-F238E27FC236}">
                <a16:creationId xmlns:a16="http://schemas.microsoft.com/office/drawing/2014/main" id="{B13B949B-DC36-1F4B-934B-6109E71C4660}"/>
              </a:ext>
            </a:extLst>
          </p:cNvPr>
          <p:cNvSpPr txBox="1"/>
          <p:nvPr/>
        </p:nvSpPr>
        <p:spPr>
          <a:xfrm>
            <a:off x="7777135" y="5292536"/>
            <a:ext cx="801823" cy="415498"/>
          </a:xfrm>
          <a:prstGeom prst="rect">
            <a:avLst/>
          </a:prstGeom>
          <a:noFill/>
        </p:spPr>
        <p:txBody>
          <a:bodyPr wrap="none" rtlCol="0">
            <a:spAutoFit/>
          </a:bodyPr>
          <a:lstStyle/>
          <a:p>
            <a:r>
              <a:rPr lang="en-US" sz="1050" dirty="0"/>
              <a:t>Financial </a:t>
            </a:r>
          </a:p>
          <a:p>
            <a:r>
              <a:rPr lang="en-US" sz="1050" dirty="0"/>
              <a:t> Limits</a:t>
            </a:r>
          </a:p>
        </p:txBody>
      </p:sp>
      <p:pic>
        <p:nvPicPr>
          <p:cNvPr id="25" name="Picture 24">
            <a:extLst>
              <a:ext uri="{FF2B5EF4-FFF2-40B4-BE49-F238E27FC236}">
                <a16:creationId xmlns:a16="http://schemas.microsoft.com/office/drawing/2014/main" id="{A2FB7560-1B7C-8D45-BCCC-BB8864984A61}"/>
              </a:ext>
            </a:extLst>
          </p:cNvPr>
          <p:cNvPicPr>
            <a:picLocks noChangeAspect="1"/>
          </p:cNvPicPr>
          <p:nvPr/>
        </p:nvPicPr>
        <p:blipFill>
          <a:blip r:embed="rId9"/>
          <a:stretch>
            <a:fillRect/>
          </a:stretch>
        </p:blipFill>
        <p:spPr>
          <a:xfrm rot="10800000" flipV="1">
            <a:off x="7301706" y="3555172"/>
            <a:ext cx="322277" cy="319251"/>
          </a:xfrm>
          <a:prstGeom prst="rect">
            <a:avLst/>
          </a:prstGeom>
        </p:spPr>
      </p:pic>
      <p:sp>
        <p:nvSpPr>
          <p:cNvPr id="27" name="TextBox 26">
            <a:extLst>
              <a:ext uri="{FF2B5EF4-FFF2-40B4-BE49-F238E27FC236}">
                <a16:creationId xmlns:a16="http://schemas.microsoft.com/office/drawing/2014/main" id="{6E3DF510-FB88-9C42-8DD0-0DA7152B3B41}"/>
              </a:ext>
            </a:extLst>
          </p:cNvPr>
          <p:cNvSpPr txBox="1"/>
          <p:nvPr/>
        </p:nvSpPr>
        <p:spPr>
          <a:xfrm>
            <a:off x="7590708" y="3513632"/>
            <a:ext cx="1454244" cy="415498"/>
          </a:xfrm>
          <a:prstGeom prst="rect">
            <a:avLst/>
          </a:prstGeom>
          <a:noFill/>
        </p:spPr>
        <p:txBody>
          <a:bodyPr wrap="none" rtlCol="0">
            <a:spAutoFit/>
          </a:bodyPr>
          <a:lstStyle/>
          <a:p>
            <a:r>
              <a:rPr lang="en-US" sz="1050" dirty="0"/>
              <a:t>Governance Levels</a:t>
            </a:r>
          </a:p>
          <a:p>
            <a:r>
              <a:rPr lang="en-US" sz="1050" dirty="0"/>
              <a:t>For all Subscriptions</a:t>
            </a:r>
          </a:p>
        </p:txBody>
      </p:sp>
      <p:sp>
        <p:nvSpPr>
          <p:cNvPr id="28" name="Rectangle 27">
            <a:extLst>
              <a:ext uri="{FF2B5EF4-FFF2-40B4-BE49-F238E27FC236}">
                <a16:creationId xmlns:a16="http://schemas.microsoft.com/office/drawing/2014/main" id="{ED1AAED0-0F84-2E4D-A378-005B804A2E57}"/>
              </a:ext>
            </a:extLst>
          </p:cNvPr>
          <p:cNvSpPr/>
          <p:nvPr/>
        </p:nvSpPr>
        <p:spPr>
          <a:xfrm>
            <a:off x="961869" y="885825"/>
            <a:ext cx="1761646" cy="5422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EEE6482-C986-9C48-B05C-41EF680EC713}"/>
              </a:ext>
            </a:extLst>
          </p:cNvPr>
          <p:cNvPicPr>
            <a:picLocks noChangeAspect="1"/>
          </p:cNvPicPr>
          <p:nvPr/>
        </p:nvPicPr>
        <p:blipFill>
          <a:blip r:embed="rId10"/>
          <a:stretch>
            <a:fillRect/>
          </a:stretch>
        </p:blipFill>
        <p:spPr>
          <a:xfrm>
            <a:off x="1321198" y="1226963"/>
            <a:ext cx="979089" cy="1147215"/>
          </a:xfrm>
          <a:prstGeom prst="rect">
            <a:avLst/>
          </a:prstGeom>
        </p:spPr>
      </p:pic>
      <p:pic>
        <p:nvPicPr>
          <p:cNvPr id="30" name="Picture 29">
            <a:extLst>
              <a:ext uri="{FF2B5EF4-FFF2-40B4-BE49-F238E27FC236}">
                <a16:creationId xmlns:a16="http://schemas.microsoft.com/office/drawing/2014/main" id="{CFD57BA2-DDF5-9145-B45A-35DE7E547A35}"/>
              </a:ext>
            </a:extLst>
          </p:cNvPr>
          <p:cNvPicPr>
            <a:picLocks noChangeAspect="1"/>
          </p:cNvPicPr>
          <p:nvPr/>
        </p:nvPicPr>
        <p:blipFill>
          <a:blip r:embed="rId11"/>
          <a:stretch>
            <a:fillRect/>
          </a:stretch>
        </p:blipFill>
        <p:spPr>
          <a:xfrm>
            <a:off x="1321198" y="2625726"/>
            <a:ext cx="945629" cy="1131046"/>
          </a:xfrm>
          <a:prstGeom prst="rect">
            <a:avLst/>
          </a:prstGeom>
        </p:spPr>
      </p:pic>
      <p:pic>
        <p:nvPicPr>
          <p:cNvPr id="31" name="Picture 30">
            <a:extLst>
              <a:ext uri="{FF2B5EF4-FFF2-40B4-BE49-F238E27FC236}">
                <a16:creationId xmlns:a16="http://schemas.microsoft.com/office/drawing/2014/main" id="{7BC1A936-001C-A248-BCFF-72F2198D3346}"/>
              </a:ext>
            </a:extLst>
          </p:cNvPr>
          <p:cNvPicPr>
            <a:picLocks noChangeAspect="1"/>
          </p:cNvPicPr>
          <p:nvPr/>
        </p:nvPicPr>
        <p:blipFill>
          <a:blip r:embed="rId12"/>
          <a:stretch>
            <a:fillRect/>
          </a:stretch>
        </p:blipFill>
        <p:spPr>
          <a:xfrm>
            <a:off x="1209482" y="4095699"/>
            <a:ext cx="1282700" cy="1333500"/>
          </a:xfrm>
          <a:prstGeom prst="rect">
            <a:avLst/>
          </a:prstGeom>
        </p:spPr>
      </p:pic>
      <p:sp>
        <p:nvSpPr>
          <p:cNvPr id="32" name="Rectangle 31">
            <a:extLst>
              <a:ext uri="{FF2B5EF4-FFF2-40B4-BE49-F238E27FC236}">
                <a16:creationId xmlns:a16="http://schemas.microsoft.com/office/drawing/2014/main" id="{A510526B-1FD6-934A-8F82-E6501DFBBEF4}"/>
              </a:ext>
            </a:extLst>
          </p:cNvPr>
          <p:cNvSpPr/>
          <p:nvPr/>
        </p:nvSpPr>
        <p:spPr>
          <a:xfrm>
            <a:off x="2900280" y="885825"/>
            <a:ext cx="6243720" cy="2471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CD834C-B79C-5F43-AFD5-7EB6BAA2014B}"/>
              </a:ext>
            </a:extLst>
          </p:cNvPr>
          <p:cNvSpPr/>
          <p:nvPr/>
        </p:nvSpPr>
        <p:spPr>
          <a:xfrm>
            <a:off x="3297135" y="2391622"/>
            <a:ext cx="5448383" cy="823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98177E-5586-F245-A96D-1584EBC2D165}"/>
              </a:ext>
            </a:extLst>
          </p:cNvPr>
          <p:cNvSpPr/>
          <p:nvPr/>
        </p:nvSpPr>
        <p:spPr>
          <a:xfrm>
            <a:off x="3297134" y="1395335"/>
            <a:ext cx="5448383" cy="69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68D476E-A64B-FE42-889D-0C6FB75334A5}"/>
              </a:ext>
            </a:extLst>
          </p:cNvPr>
          <p:cNvSpPr txBox="1"/>
          <p:nvPr/>
        </p:nvSpPr>
        <p:spPr>
          <a:xfrm>
            <a:off x="5773669" y="2509176"/>
            <a:ext cx="2669320" cy="369332"/>
          </a:xfrm>
          <a:prstGeom prst="rect">
            <a:avLst/>
          </a:prstGeom>
          <a:noFill/>
        </p:spPr>
        <p:txBody>
          <a:bodyPr wrap="none" rtlCol="0">
            <a:spAutoFit/>
          </a:bodyPr>
          <a:lstStyle/>
          <a:p>
            <a:r>
              <a:rPr lang="en-US" dirty="0"/>
              <a:t>RESOURCE PROVIDERS</a:t>
            </a:r>
          </a:p>
        </p:txBody>
      </p:sp>
      <p:pic>
        <p:nvPicPr>
          <p:cNvPr id="36" name="Picture 35">
            <a:extLst>
              <a:ext uri="{FF2B5EF4-FFF2-40B4-BE49-F238E27FC236}">
                <a16:creationId xmlns:a16="http://schemas.microsoft.com/office/drawing/2014/main" id="{4B9E37CB-E459-A942-B3E8-1BF0203F2CFF}"/>
              </a:ext>
            </a:extLst>
          </p:cNvPr>
          <p:cNvPicPr>
            <a:picLocks noChangeAspect="1"/>
          </p:cNvPicPr>
          <p:nvPr/>
        </p:nvPicPr>
        <p:blipFill>
          <a:blip r:embed="rId13"/>
          <a:stretch>
            <a:fillRect/>
          </a:stretch>
        </p:blipFill>
        <p:spPr>
          <a:xfrm>
            <a:off x="3457575" y="2620622"/>
            <a:ext cx="2001768" cy="459550"/>
          </a:xfrm>
          <a:prstGeom prst="rect">
            <a:avLst/>
          </a:prstGeom>
        </p:spPr>
      </p:pic>
      <p:sp>
        <p:nvSpPr>
          <p:cNvPr id="37" name="TextBox 36">
            <a:extLst>
              <a:ext uri="{FF2B5EF4-FFF2-40B4-BE49-F238E27FC236}">
                <a16:creationId xmlns:a16="http://schemas.microsoft.com/office/drawing/2014/main" id="{F6F7A552-1B42-034E-AD70-164E187897E0}"/>
              </a:ext>
            </a:extLst>
          </p:cNvPr>
          <p:cNvSpPr txBox="1"/>
          <p:nvPr/>
        </p:nvSpPr>
        <p:spPr>
          <a:xfrm>
            <a:off x="4381137" y="1505276"/>
            <a:ext cx="4451860" cy="538609"/>
          </a:xfrm>
          <a:prstGeom prst="rect">
            <a:avLst/>
          </a:prstGeom>
          <a:noFill/>
        </p:spPr>
        <p:txBody>
          <a:bodyPr wrap="none" rtlCol="0">
            <a:spAutoFit/>
          </a:bodyPr>
          <a:lstStyle/>
          <a:p>
            <a:r>
              <a:rPr lang="en-US" dirty="0"/>
              <a:t> AZURE RESOURCE MANAGER (API)</a:t>
            </a:r>
          </a:p>
          <a:p>
            <a:r>
              <a:rPr lang="en-US" sz="1100" dirty="0"/>
              <a:t>(Manage/Deploy Resources, Authenticate, Authorize using AD)</a:t>
            </a:r>
          </a:p>
        </p:txBody>
      </p:sp>
      <p:sp>
        <p:nvSpPr>
          <p:cNvPr id="38" name="Rectangle 37">
            <a:extLst>
              <a:ext uri="{FF2B5EF4-FFF2-40B4-BE49-F238E27FC236}">
                <a16:creationId xmlns:a16="http://schemas.microsoft.com/office/drawing/2014/main" id="{AFA9F4F1-526F-D245-8AAB-B5DF24C2E5C8}"/>
              </a:ext>
            </a:extLst>
          </p:cNvPr>
          <p:cNvSpPr/>
          <p:nvPr/>
        </p:nvSpPr>
        <p:spPr>
          <a:xfrm>
            <a:off x="9320765" y="906418"/>
            <a:ext cx="2659856" cy="2451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9C12D347-3FB7-1E45-BC89-8AD51258A46D}"/>
              </a:ext>
            </a:extLst>
          </p:cNvPr>
          <p:cNvPicPr>
            <a:picLocks noChangeAspect="1"/>
          </p:cNvPicPr>
          <p:nvPr/>
        </p:nvPicPr>
        <p:blipFill>
          <a:blip r:embed="rId14"/>
          <a:stretch>
            <a:fillRect/>
          </a:stretch>
        </p:blipFill>
        <p:spPr>
          <a:xfrm>
            <a:off x="9507467" y="2471250"/>
            <a:ext cx="853080" cy="758293"/>
          </a:xfrm>
          <a:prstGeom prst="rect">
            <a:avLst/>
          </a:prstGeom>
        </p:spPr>
      </p:pic>
      <p:pic>
        <p:nvPicPr>
          <p:cNvPr id="40" name="Picture 39">
            <a:extLst>
              <a:ext uri="{FF2B5EF4-FFF2-40B4-BE49-F238E27FC236}">
                <a16:creationId xmlns:a16="http://schemas.microsoft.com/office/drawing/2014/main" id="{4F879913-294A-C547-99DD-2EECD7ABAA49}"/>
              </a:ext>
            </a:extLst>
          </p:cNvPr>
          <p:cNvPicPr>
            <a:picLocks noChangeAspect="1"/>
          </p:cNvPicPr>
          <p:nvPr/>
        </p:nvPicPr>
        <p:blipFill>
          <a:blip r:embed="rId14"/>
          <a:stretch>
            <a:fillRect/>
          </a:stretch>
        </p:blipFill>
        <p:spPr>
          <a:xfrm>
            <a:off x="10650693" y="2471249"/>
            <a:ext cx="853080" cy="758293"/>
          </a:xfrm>
          <a:prstGeom prst="rect">
            <a:avLst/>
          </a:prstGeom>
        </p:spPr>
      </p:pic>
      <p:pic>
        <p:nvPicPr>
          <p:cNvPr id="44" name="Picture 43">
            <a:extLst>
              <a:ext uri="{FF2B5EF4-FFF2-40B4-BE49-F238E27FC236}">
                <a16:creationId xmlns:a16="http://schemas.microsoft.com/office/drawing/2014/main" id="{A077FE60-4ADE-D54A-915C-15646D42433C}"/>
              </a:ext>
            </a:extLst>
          </p:cNvPr>
          <p:cNvPicPr>
            <a:picLocks noChangeAspect="1"/>
          </p:cNvPicPr>
          <p:nvPr/>
        </p:nvPicPr>
        <p:blipFill>
          <a:blip r:embed="rId15"/>
          <a:stretch>
            <a:fillRect/>
          </a:stretch>
        </p:blipFill>
        <p:spPr>
          <a:xfrm>
            <a:off x="9529410" y="1489835"/>
            <a:ext cx="720666" cy="726826"/>
          </a:xfrm>
          <a:prstGeom prst="rect">
            <a:avLst/>
          </a:prstGeom>
        </p:spPr>
      </p:pic>
      <p:sp>
        <p:nvSpPr>
          <p:cNvPr id="45" name="TextBox 44">
            <a:extLst>
              <a:ext uri="{FF2B5EF4-FFF2-40B4-BE49-F238E27FC236}">
                <a16:creationId xmlns:a16="http://schemas.microsoft.com/office/drawing/2014/main" id="{EF27358E-578E-8D47-BA59-860EC9B3BB35}"/>
              </a:ext>
            </a:extLst>
          </p:cNvPr>
          <p:cNvSpPr txBox="1"/>
          <p:nvPr/>
        </p:nvSpPr>
        <p:spPr>
          <a:xfrm>
            <a:off x="10360547" y="1608250"/>
            <a:ext cx="1287532" cy="369332"/>
          </a:xfrm>
          <a:prstGeom prst="rect">
            <a:avLst/>
          </a:prstGeom>
          <a:noFill/>
        </p:spPr>
        <p:txBody>
          <a:bodyPr wrap="none" rtlCol="0">
            <a:spAutoFit/>
          </a:bodyPr>
          <a:lstStyle/>
          <a:p>
            <a:r>
              <a:rPr lang="en-US" dirty="0"/>
              <a:t>AZURE AD</a:t>
            </a:r>
          </a:p>
        </p:txBody>
      </p:sp>
      <p:sp>
        <p:nvSpPr>
          <p:cNvPr id="46" name="Left-Right Arrow 45">
            <a:extLst>
              <a:ext uri="{FF2B5EF4-FFF2-40B4-BE49-F238E27FC236}">
                <a16:creationId xmlns:a16="http://schemas.microsoft.com/office/drawing/2014/main" id="{8F3372D1-222F-164C-AAC1-7710CEAAFAB6}"/>
              </a:ext>
            </a:extLst>
          </p:cNvPr>
          <p:cNvSpPr/>
          <p:nvPr/>
        </p:nvSpPr>
        <p:spPr>
          <a:xfrm>
            <a:off x="8760316" y="1590968"/>
            <a:ext cx="780538" cy="500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TRUST</a:t>
            </a:r>
            <a:endParaRPr lang="en-US" b="1" dirty="0"/>
          </a:p>
        </p:txBody>
      </p:sp>
      <p:cxnSp>
        <p:nvCxnSpPr>
          <p:cNvPr id="48" name="Straight Connector 47">
            <a:extLst>
              <a:ext uri="{FF2B5EF4-FFF2-40B4-BE49-F238E27FC236}">
                <a16:creationId xmlns:a16="http://schemas.microsoft.com/office/drawing/2014/main" id="{BE85FB36-EFE4-E54C-9467-1199BC735394}"/>
              </a:ext>
            </a:extLst>
          </p:cNvPr>
          <p:cNvCxnSpPr/>
          <p:nvPr/>
        </p:nvCxnSpPr>
        <p:spPr>
          <a:xfrm>
            <a:off x="2567738" y="1092994"/>
            <a:ext cx="6753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607822-BF33-B14B-8163-7946215F6740}"/>
              </a:ext>
            </a:extLst>
          </p:cNvPr>
          <p:cNvCxnSpPr>
            <a:cxnSpLocks/>
          </p:cNvCxnSpPr>
          <p:nvPr/>
        </p:nvCxnSpPr>
        <p:spPr>
          <a:xfrm>
            <a:off x="2578894" y="1489835"/>
            <a:ext cx="831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A303F-897E-6C4A-B412-A144EC8BF13E}"/>
              </a:ext>
            </a:extLst>
          </p:cNvPr>
          <p:cNvCxnSpPr>
            <a:cxnSpLocks/>
          </p:cNvCxnSpPr>
          <p:nvPr/>
        </p:nvCxnSpPr>
        <p:spPr>
          <a:xfrm>
            <a:off x="2559843" y="1642235"/>
            <a:ext cx="85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B1273F-042A-C249-BDF7-FCD6F91797CD}"/>
              </a:ext>
            </a:extLst>
          </p:cNvPr>
          <p:cNvCxnSpPr/>
          <p:nvPr/>
        </p:nvCxnSpPr>
        <p:spPr>
          <a:xfrm>
            <a:off x="4930703" y="2107837"/>
            <a:ext cx="0" cy="30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8F5D329-0F93-874A-87F6-24A67FB33A63}"/>
              </a:ext>
            </a:extLst>
          </p:cNvPr>
          <p:cNvSpPr txBox="1"/>
          <p:nvPr/>
        </p:nvSpPr>
        <p:spPr>
          <a:xfrm>
            <a:off x="4982182" y="2132280"/>
            <a:ext cx="3047385" cy="230832"/>
          </a:xfrm>
          <a:prstGeom prst="rect">
            <a:avLst/>
          </a:prstGeom>
          <a:noFill/>
        </p:spPr>
        <p:txBody>
          <a:bodyPr wrap="square" rtlCol="0">
            <a:spAutoFit/>
          </a:bodyPr>
          <a:lstStyle/>
          <a:p>
            <a:r>
              <a:rPr lang="en-US" sz="900" dirty="0"/>
              <a:t>BASED ON API REQ , DELIGATED TO PARTICULAR RP</a:t>
            </a:r>
          </a:p>
        </p:txBody>
      </p:sp>
      <p:cxnSp>
        <p:nvCxnSpPr>
          <p:cNvPr id="58" name="Straight Connector 57">
            <a:extLst>
              <a:ext uri="{FF2B5EF4-FFF2-40B4-BE49-F238E27FC236}">
                <a16:creationId xmlns:a16="http://schemas.microsoft.com/office/drawing/2014/main" id="{0B5BE38E-66CE-CF41-B41E-057BE0189EDD}"/>
              </a:ext>
            </a:extLst>
          </p:cNvPr>
          <p:cNvCxnSpPr/>
          <p:nvPr/>
        </p:nvCxnSpPr>
        <p:spPr>
          <a:xfrm>
            <a:off x="9194006" y="4806267"/>
            <a:ext cx="856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2737E8-1626-A045-A247-1FFA994219ED}"/>
              </a:ext>
            </a:extLst>
          </p:cNvPr>
          <p:cNvCxnSpPr>
            <a:cxnSpLocks/>
          </p:cNvCxnSpPr>
          <p:nvPr/>
        </p:nvCxnSpPr>
        <p:spPr>
          <a:xfrm flipV="1">
            <a:off x="10046071" y="3229542"/>
            <a:ext cx="4763" cy="1576726"/>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D48DB5-984C-AE47-A7A2-F15BA3AD845C}"/>
              </a:ext>
            </a:extLst>
          </p:cNvPr>
          <p:cNvSpPr txBox="1"/>
          <p:nvPr/>
        </p:nvSpPr>
        <p:spPr>
          <a:xfrm>
            <a:off x="10046071" y="3810156"/>
            <a:ext cx="551754" cy="253916"/>
          </a:xfrm>
          <a:prstGeom prst="rect">
            <a:avLst/>
          </a:prstGeom>
          <a:noFill/>
        </p:spPr>
        <p:txBody>
          <a:bodyPr wrap="none" rtlCol="0">
            <a:spAutoFit/>
          </a:bodyPr>
          <a:lstStyle/>
          <a:p>
            <a:r>
              <a:rPr lang="en-US" sz="1050" dirty="0"/>
              <a:t>RBAC</a:t>
            </a:r>
          </a:p>
        </p:txBody>
      </p:sp>
      <p:sp>
        <p:nvSpPr>
          <p:cNvPr id="63" name="Title 1">
            <a:extLst>
              <a:ext uri="{FF2B5EF4-FFF2-40B4-BE49-F238E27FC236}">
                <a16:creationId xmlns:a16="http://schemas.microsoft.com/office/drawing/2014/main" id="{F0CA7A25-E1B6-A245-A7B8-EF77BFCC526F}"/>
              </a:ext>
            </a:extLst>
          </p:cNvPr>
          <p:cNvSpPr txBox="1">
            <a:spLocks/>
          </p:cNvSpPr>
          <p:nvPr/>
        </p:nvSpPr>
        <p:spPr>
          <a:xfrm>
            <a:off x="612588" y="68864"/>
            <a:ext cx="9404723" cy="6607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AZURE </a:t>
            </a:r>
          </a:p>
        </p:txBody>
      </p:sp>
    </p:spTree>
    <p:extLst>
      <p:ext uri="{BB962C8B-B14F-4D97-AF65-F5344CB8AC3E}">
        <p14:creationId xmlns:p14="http://schemas.microsoft.com/office/powerpoint/2010/main" val="7492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ppt_x"/>
                                          </p:val>
                                        </p:tav>
                                        <p:tav tm="100000">
                                          <p:val>
                                            <p:strVal val="#ppt_x"/>
                                          </p:val>
                                        </p:tav>
                                      </p:tavLst>
                                    </p:anim>
                                    <p:anim calcmode="lin" valueType="num">
                                      <p:cBhvr additive="base">
                                        <p:cTn id="9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ppt_x"/>
                                          </p:val>
                                        </p:tav>
                                        <p:tav tm="100000">
                                          <p:val>
                                            <p:strVal val="#ppt_x"/>
                                          </p:val>
                                        </p:tav>
                                      </p:tavLst>
                                    </p:anim>
                                    <p:anim calcmode="lin" valueType="num">
                                      <p:cBhvr additive="base">
                                        <p:cTn id="10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500" fill="hold"/>
                                        <p:tgtEl>
                                          <p:spTgt spid="25"/>
                                        </p:tgtEl>
                                        <p:attrNameLst>
                                          <p:attrName>ppt_x</p:attrName>
                                        </p:attrNameLst>
                                      </p:cBhvr>
                                      <p:tavLst>
                                        <p:tav tm="0">
                                          <p:val>
                                            <p:strVal val="#ppt_x"/>
                                          </p:val>
                                        </p:tav>
                                        <p:tav tm="100000">
                                          <p:val>
                                            <p:strVal val="#ppt_x"/>
                                          </p:val>
                                        </p:tav>
                                      </p:tavLst>
                                    </p:anim>
                                    <p:anim calcmode="lin" valueType="num">
                                      <p:cBhvr additive="base">
                                        <p:cTn id="110" dur="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ppt_x"/>
                                          </p:val>
                                        </p:tav>
                                        <p:tav tm="100000">
                                          <p:val>
                                            <p:strVal val="#ppt_x"/>
                                          </p:val>
                                        </p:tav>
                                      </p:tavLst>
                                    </p:anim>
                                    <p:anim calcmode="lin" valueType="num">
                                      <p:cBhvr additive="base">
                                        <p:cTn id="120" dur="500" fill="hold"/>
                                        <p:tgtEl>
                                          <p:spTgt spid="32"/>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 calcmode="lin" valueType="num">
                                      <p:cBhvr additive="base">
                                        <p:cTn id="141" dur="500" fill="hold"/>
                                        <p:tgtEl>
                                          <p:spTgt spid="28"/>
                                        </p:tgtEl>
                                        <p:attrNameLst>
                                          <p:attrName>ppt_x</p:attrName>
                                        </p:attrNameLst>
                                      </p:cBhvr>
                                      <p:tavLst>
                                        <p:tav tm="0">
                                          <p:val>
                                            <p:strVal val="#ppt_x"/>
                                          </p:val>
                                        </p:tav>
                                        <p:tav tm="100000">
                                          <p:val>
                                            <p:strVal val="#ppt_x"/>
                                          </p:val>
                                        </p:tav>
                                      </p:tavLst>
                                    </p:anim>
                                    <p:anim calcmode="lin" valueType="num">
                                      <p:cBhvr additive="base">
                                        <p:cTn id="142" dur="500" fill="hold"/>
                                        <p:tgtEl>
                                          <p:spTgt spid="2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additive="base">
                                        <p:cTn id="145" dur="500" fill="hold"/>
                                        <p:tgtEl>
                                          <p:spTgt spid="29"/>
                                        </p:tgtEl>
                                        <p:attrNameLst>
                                          <p:attrName>ppt_x</p:attrName>
                                        </p:attrNameLst>
                                      </p:cBhvr>
                                      <p:tavLst>
                                        <p:tav tm="0">
                                          <p:val>
                                            <p:strVal val="#ppt_x"/>
                                          </p:val>
                                        </p:tav>
                                        <p:tav tm="100000">
                                          <p:val>
                                            <p:strVal val="#ppt_x"/>
                                          </p:val>
                                        </p:tav>
                                      </p:tavLst>
                                    </p:anim>
                                    <p:anim calcmode="lin" valueType="num">
                                      <p:cBhvr additive="base">
                                        <p:cTn id="146" dur="500" fill="hold"/>
                                        <p:tgtEl>
                                          <p:spTgt spid="2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fill="hold"/>
                                        <p:tgtEl>
                                          <p:spTgt spid="30"/>
                                        </p:tgtEl>
                                        <p:attrNameLst>
                                          <p:attrName>ppt_x</p:attrName>
                                        </p:attrNameLst>
                                      </p:cBhvr>
                                      <p:tavLst>
                                        <p:tav tm="0">
                                          <p:val>
                                            <p:strVal val="#ppt_x"/>
                                          </p:val>
                                        </p:tav>
                                        <p:tav tm="100000">
                                          <p:val>
                                            <p:strVal val="#ppt_x"/>
                                          </p:val>
                                        </p:tav>
                                      </p:tavLst>
                                    </p:anim>
                                    <p:anim calcmode="lin" valueType="num">
                                      <p:cBhvr additive="base">
                                        <p:cTn id="150" dur="500" fill="hold"/>
                                        <p:tgtEl>
                                          <p:spTgt spid="3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additive="base">
                                        <p:cTn id="153" dur="500" fill="hold"/>
                                        <p:tgtEl>
                                          <p:spTgt spid="31"/>
                                        </p:tgtEl>
                                        <p:attrNameLst>
                                          <p:attrName>ppt_x</p:attrName>
                                        </p:attrNameLst>
                                      </p:cBhvr>
                                      <p:tavLst>
                                        <p:tav tm="0">
                                          <p:val>
                                            <p:strVal val="#ppt_x"/>
                                          </p:val>
                                        </p:tav>
                                        <p:tav tm="100000">
                                          <p:val>
                                            <p:strVal val="#ppt_x"/>
                                          </p:val>
                                        </p:tav>
                                      </p:tavLst>
                                    </p:anim>
                                    <p:anim calcmode="lin" valueType="num">
                                      <p:cBhvr additive="base">
                                        <p:cTn id="1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 calcmode="lin" valueType="num">
                                      <p:cBhvr additive="base">
                                        <p:cTn id="163" dur="500" fill="hold"/>
                                        <p:tgtEl>
                                          <p:spTgt spid="56"/>
                                        </p:tgtEl>
                                        <p:attrNameLst>
                                          <p:attrName>ppt_x</p:attrName>
                                        </p:attrNameLst>
                                      </p:cBhvr>
                                      <p:tavLst>
                                        <p:tav tm="0">
                                          <p:val>
                                            <p:strVal val="#ppt_x"/>
                                          </p:val>
                                        </p:tav>
                                        <p:tav tm="100000">
                                          <p:val>
                                            <p:strVal val="#ppt_x"/>
                                          </p:val>
                                        </p:tav>
                                      </p:tavLst>
                                    </p:anim>
                                    <p:anim calcmode="lin" valueType="num">
                                      <p:cBhvr additive="base">
                                        <p:cTn id="1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 calcmode="lin" valueType="num">
                                      <p:cBhvr additive="base">
                                        <p:cTn id="173" dur="500" fill="hold"/>
                                        <p:tgtEl>
                                          <p:spTgt spid="35"/>
                                        </p:tgtEl>
                                        <p:attrNameLst>
                                          <p:attrName>ppt_x</p:attrName>
                                        </p:attrNameLst>
                                      </p:cBhvr>
                                      <p:tavLst>
                                        <p:tav tm="0">
                                          <p:val>
                                            <p:strVal val="#ppt_x"/>
                                          </p:val>
                                        </p:tav>
                                        <p:tav tm="100000">
                                          <p:val>
                                            <p:strVal val="#ppt_x"/>
                                          </p:val>
                                        </p:tav>
                                      </p:tavLst>
                                    </p:anim>
                                    <p:anim calcmode="lin" valueType="num">
                                      <p:cBhvr additive="base">
                                        <p:cTn id="174" dur="500" fill="hold"/>
                                        <p:tgtEl>
                                          <p:spTgt spid="35"/>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cBhvr additive="base">
                                        <p:cTn id="177" dur="500" fill="hold"/>
                                        <p:tgtEl>
                                          <p:spTgt spid="36"/>
                                        </p:tgtEl>
                                        <p:attrNameLst>
                                          <p:attrName>ppt_x</p:attrName>
                                        </p:attrNameLst>
                                      </p:cBhvr>
                                      <p:tavLst>
                                        <p:tav tm="0">
                                          <p:val>
                                            <p:strVal val="#ppt_x"/>
                                          </p:val>
                                        </p:tav>
                                        <p:tav tm="100000">
                                          <p:val>
                                            <p:strVal val="#ppt_x"/>
                                          </p:val>
                                        </p:tav>
                                      </p:tavLst>
                                    </p:anim>
                                    <p:anim calcmode="lin" valueType="num">
                                      <p:cBhvr additive="base">
                                        <p:cTn id="178" dur="500" fill="hold"/>
                                        <p:tgtEl>
                                          <p:spTgt spid="3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38"/>
                                        </p:tgtEl>
                                        <p:attrNameLst>
                                          <p:attrName>style.visibility</p:attrName>
                                        </p:attrNameLst>
                                      </p:cBhvr>
                                      <p:to>
                                        <p:strVal val="visible"/>
                                      </p:to>
                                    </p:set>
                                    <p:anim calcmode="lin" valueType="num">
                                      <p:cBhvr additive="base">
                                        <p:cTn id="181" dur="500" fill="hold"/>
                                        <p:tgtEl>
                                          <p:spTgt spid="38"/>
                                        </p:tgtEl>
                                        <p:attrNameLst>
                                          <p:attrName>ppt_x</p:attrName>
                                        </p:attrNameLst>
                                      </p:cBhvr>
                                      <p:tavLst>
                                        <p:tav tm="0">
                                          <p:val>
                                            <p:strVal val="#ppt_x"/>
                                          </p:val>
                                        </p:tav>
                                        <p:tav tm="100000">
                                          <p:val>
                                            <p:strVal val="#ppt_x"/>
                                          </p:val>
                                        </p:tav>
                                      </p:tavLst>
                                    </p:anim>
                                    <p:anim calcmode="lin" valueType="num">
                                      <p:cBhvr additive="base">
                                        <p:cTn id="182" dur="500" fill="hold"/>
                                        <p:tgtEl>
                                          <p:spTgt spid="3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4"/>
                                        </p:tgtEl>
                                        <p:attrNameLst>
                                          <p:attrName>style.visibility</p:attrName>
                                        </p:attrNameLst>
                                      </p:cBhvr>
                                      <p:to>
                                        <p:strVal val="visible"/>
                                      </p:to>
                                    </p:set>
                                    <p:anim calcmode="lin" valueType="num">
                                      <p:cBhvr additive="base">
                                        <p:cTn id="185" dur="500" fill="hold"/>
                                        <p:tgtEl>
                                          <p:spTgt spid="44"/>
                                        </p:tgtEl>
                                        <p:attrNameLst>
                                          <p:attrName>ppt_x</p:attrName>
                                        </p:attrNameLst>
                                      </p:cBhvr>
                                      <p:tavLst>
                                        <p:tav tm="0">
                                          <p:val>
                                            <p:strVal val="#ppt_x"/>
                                          </p:val>
                                        </p:tav>
                                        <p:tav tm="100000">
                                          <p:val>
                                            <p:strVal val="#ppt_x"/>
                                          </p:val>
                                        </p:tav>
                                      </p:tavLst>
                                    </p:anim>
                                    <p:anim calcmode="lin" valueType="num">
                                      <p:cBhvr additive="base">
                                        <p:cTn id="186" dur="500" fill="hold"/>
                                        <p:tgtEl>
                                          <p:spTgt spid="44"/>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45"/>
                                        </p:tgtEl>
                                        <p:attrNameLst>
                                          <p:attrName>style.visibility</p:attrName>
                                        </p:attrNameLst>
                                      </p:cBhvr>
                                      <p:to>
                                        <p:strVal val="visible"/>
                                      </p:to>
                                    </p:set>
                                    <p:anim calcmode="lin" valueType="num">
                                      <p:cBhvr additive="base">
                                        <p:cTn id="189" dur="500" fill="hold"/>
                                        <p:tgtEl>
                                          <p:spTgt spid="45"/>
                                        </p:tgtEl>
                                        <p:attrNameLst>
                                          <p:attrName>ppt_x</p:attrName>
                                        </p:attrNameLst>
                                      </p:cBhvr>
                                      <p:tavLst>
                                        <p:tav tm="0">
                                          <p:val>
                                            <p:strVal val="#ppt_x"/>
                                          </p:val>
                                        </p:tav>
                                        <p:tav tm="100000">
                                          <p:val>
                                            <p:strVal val="#ppt_x"/>
                                          </p:val>
                                        </p:tav>
                                      </p:tavLst>
                                    </p:anim>
                                    <p:anim calcmode="lin" valueType="num">
                                      <p:cBhvr additive="base">
                                        <p:cTn id="190" dur="500" fill="hold"/>
                                        <p:tgtEl>
                                          <p:spTgt spid="4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39"/>
                                        </p:tgtEl>
                                        <p:attrNameLst>
                                          <p:attrName>style.visibility</p:attrName>
                                        </p:attrNameLst>
                                      </p:cBhvr>
                                      <p:to>
                                        <p:strVal val="visible"/>
                                      </p:to>
                                    </p:set>
                                    <p:anim calcmode="lin" valueType="num">
                                      <p:cBhvr additive="base">
                                        <p:cTn id="193" dur="500" fill="hold"/>
                                        <p:tgtEl>
                                          <p:spTgt spid="39"/>
                                        </p:tgtEl>
                                        <p:attrNameLst>
                                          <p:attrName>ppt_x</p:attrName>
                                        </p:attrNameLst>
                                      </p:cBhvr>
                                      <p:tavLst>
                                        <p:tav tm="0">
                                          <p:val>
                                            <p:strVal val="#ppt_x"/>
                                          </p:val>
                                        </p:tav>
                                        <p:tav tm="100000">
                                          <p:val>
                                            <p:strVal val="#ppt_x"/>
                                          </p:val>
                                        </p:tav>
                                      </p:tavLst>
                                    </p:anim>
                                    <p:anim calcmode="lin" valueType="num">
                                      <p:cBhvr additive="base">
                                        <p:cTn id="194" dur="500" fill="hold"/>
                                        <p:tgtEl>
                                          <p:spTgt spid="39"/>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ppt_x"/>
                                          </p:val>
                                        </p:tav>
                                        <p:tav tm="100000">
                                          <p:val>
                                            <p:strVal val="#ppt_x"/>
                                          </p:val>
                                        </p:tav>
                                      </p:tavLst>
                                    </p:anim>
                                    <p:anim calcmode="lin" valueType="num">
                                      <p:cBhvr additive="base">
                                        <p:cTn id="20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 calcmode="lin" valueType="num">
                                      <p:cBhvr additive="base">
                                        <p:cTn id="215" dur="500" fill="hold"/>
                                        <p:tgtEl>
                                          <p:spTgt spid="62"/>
                                        </p:tgtEl>
                                        <p:attrNameLst>
                                          <p:attrName>ppt_x</p:attrName>
                                        </p:attrNameLst>
                                      </p:cBhvr>
                                      <p:tavLst>
                                        <p:tav tm="0">
                                          <p:val>
                                            <p:strVal val="#ppt_x"/>
                                          </p:val>
                                        </p:tav>
                                        <p:tav tm="100000">
                                          <p:val>
                                            <p:strVal val="#ppt_x"/>
                                          </p:val>
                                        </p:tav>
                                      </p:tavLst>
                                    </p:anim>
                                    <p:anim calcmode="lin" valueType="num">
                                      <p:cBhvr additive="base">
                                        <p:cTn id="216" dur="500" fill="hold"/>
                                        <p:tgtEl>
                                          <p:spTgt spid="62"/>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59"/>
                                        </p:tgtEl>
                                        <p:attrNameLst>
                                          <p:attrName>style.visibility</p:attrName>
                                        </p:attrNameLst>
                                      </p:cBhvr>
                                      <p:to>
                                        <p:strVal val="visible"/>
                                      </p:to>
                                    </p:set>
                                    <p:anim calcmode="lin" valueType="num">
                                      <p:cBhvr additive="base">
                                        <p:cTn id="219" dur="500" fill="hold"/>
                                        <p:tgtEl>
                                          <p:spTgt spid="59"/>
                                        </p:tgtEl>
                                        <p:attrNameLst>
                                          <p:attrName>ppt_x</p:attrName>
                                        </p:attrNameLst>
                                      </p:cBhvr>
                                      <p:tavLst>
                                        <p:tav tm="0">
                                          <p:val>
                                            <p:strVal val="#ppt_x"/>
                                          </p:val>
                                        </p:tav>
                                        <p:tav tm="100000">
                                          <p:val>
                                            <p:strVal val="#ppt_x"/>
                                          </p:val>
                                        </p:tav>
                                      </p:tavLst>
                                    </p:anim>
                                    <p:anim calcmode="lin" valueType="num">
                                      <p:cBhvr additive="base">
                                        <p:cTn id="220" dur="500" fill="hold"/>
                                        <p:tgtEl>
                                          <p:spTgt spid="59"/>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58"/>
                                        </p:tgtEl>
                                        <p:attrNameLst>
                                          <p:attrName>style.visibility</p:attrName>
                                        </p:attrNameLst>
                                      </p:cBhvr>
                                      <p:to>
                                        <p:strVal val="visible"/>
                                      </p:to>
                                    </p:set>
                                    <p:anim calcmode="lin" valueType="num">
                                      <p:cBhvr additive="base">
                                        <p:cTn id="223" dur="500" fill="hold"/>
                                        <p:tgtEl>
                                          <p:spTgt spid="58"/>
                                        </p:tgtEl>
                                        <p:attrNameLst>
                                          <p:attrName>ppt_x</p:attrName>
                                        </p:attrNameLst>
                                      </p:cBhvr>
                                      <p:tavLst>
                                        <p:tav tm="0">
                                          <p:val>
                                            <p:strVal val="#ppt_x"/>
                                          </p:val>
                                        </p:tav>
                                        <p:tav tm="100000">
                                          <p:val>
                                            <p:strVal val="#ppt_x"/>
                                          </p:val>
                                        </p:tav>
                                      </p:tavLst>
                                    </p:anim>
                                    <p:anim calcmode="lin" valueType="num">
                                      <p:cBhvr additive="base">
                                        <p:cTn id="2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21" grpId="0"/>
      <p:bldP spid="23" grpId="0"/>
      <p:bldP spid="24" grpId="0"/>
      <p:bldP spid="27" grpId="0"/>
      <p:bldP spid="28" grpId="0" animBg="1"/>
      <p:bldP spid="32" grpId="0" animBg="1"/>
      <p:bldP spid="33" grpId="0" animBg="1"/>
      <p:bldP spid="34" grpId="0" animBg="1"/>
      <p:bldP spid="35" grpId="0"/>
      <p:bldP spid="37" grpId="0"/>
      <p:bldP spid="38" grpId="0" animBg="1"/>
      <p:bldP spid="45" grpId="0"/>
      <p:bldP spid="46" grpId="0" animBg="1"/>
      <p:bldP spid="56"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B5A7-9F8C-324D-BBF5-1500AB3DDAE1}"/>
              </a:ext>
            </a:extLst>
          </p:cNvPr>
          <p:cNvSpPr>
            <a:spLocks noGrp="1"/>
          </p:cNvSpPr>
          <p:nvPr>
            <p:ph type="title"/>
          </p:nvPr>
        </p:nvSpPr>
        <p:spPr>
          <a:xfrm>
            <a:off x="646111" y="452718"/>
            <a:ext cx="9404723" cy="757517"/>
          </a:xfrm>
          <a:noFill/>
          <a:ln>
            <a:solidFill>
              <a:schemeClr val="tx1"/>
            </a:solidFill>
          </a:ln>
        </p:spPr>
        <p:txBody>
          <a:bodyPr/>
          <a:lstStyle/>
          <a:p>
            <a:r>
              <a:rPr lang="en-US" dirty="0"/>
              <a:t>Azure 10,000 ft Overview</a:t>
            </a:r>
          </a:p>
        </p:txBody>
      </p:sp>
      <p:sp>
        <p:nvSpPr>
          <p:cNvPr id="4" name="Rectangle 3">
            <a:extLst>
              <a:ext uri="{FF2B5EF4-FFF2-40B4-BE49-F238E27FC236}">
                <a16:creationId xmlns:a16="http://schemas.microsoft.com/office/drawing/2014/main" id="{4143B98B-8E73-6A4F-9727-F436ECCB87BE}"/>
              </a:ext>
            </a:extLst>
          </p:cNvPr>
          <p:cNvSpPr/>
          <p:nvPr/>
        </p:nvSpPr>
        <p:spPr>
          <a:xfrm>
            <a:off x="808987" y="6144768"/>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Rectangle 4">
            <a:extLst>
              <a:ext uri="{FF2B5EF4-FFF2-40B4-BE49-F238E27FC236}">
                <a16:creationId xmlns:a16="http://schemas.microsoft.com/office/drawing/2014/main" id="{4ADCFFC8-FFCD-0C4F-854E-F33A883CA3BE}"/>
              </a:ext>
            </a:extLst>
          </p:cNvPr>
          <p:cNvSpPr/>
          <p:nvPr/>
        </p:nvSpPr>
        <p:spPr>
          <a:xfrm>
            <a:off x="808987" y="5616657"/>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BE6C06-6275-EE4E-A3F6-E0724B97057E}"/>
              </a:ext>
            </a:extLst>
          </p:cNvPr>
          <p:cNvSpPr/>
          <p:nvPr/>
        </p:nvSpPr>
        <p:spPr>
          <a:xfrm>
            <a:off x="808987" y="4866400"/>
            <a:ext cx="5329685"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3761C2-8454-6545-B69F-675D1187122D}"/>
              </a:ext>
            </a:extLst>
          </p:cNvPr>
          <p:cNvSpPr/>
          <p:nvPr/>
        </p:nvSpPr>
        <p:spPr>
          <a:xfrm>
            <a:off x="6197851" y="4866400"/>
            <a:ext cx="5815584"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4E9DDA-22CB-6449-976B-CFA90588C869}"/>
              </a:ext>
            </a:extLst>
          </p:cNvPr>
          <p:cNvSpPr/>
          <p:nvPr/>
        </p:nvSpPr>
        <p:spPr>
          <a:xfrm>
            <a:off x="808986" y="3852672"/>
            <a:ext cx="5329685"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9CE4415-50F2-C447-A174-EE07615ACBCA}"/>
              </a:ext>
            </a:extLst>
          </p:cNvPr>
          <p:cNvSpPr/>
          <p:nvPr/>
        </p:nvSpPr>
        <p:spPr>
          <a:xfrm>
            <a:off x="6197851" y="3852672"/>
            <a:ext cx="5815584"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0DE82E8-6125-7E43-98C4-FAA071D50629}"/>
              </a:ext>
            </a:extLst>
          </p:cNvPr>
          <p:cNvSpPr/>
          <p:nvPr/>
        </p:nvSpPr>
        <p:spPr>
          <a:xfrm>
            <a:off x="808985" y="2828233"/>
            <a:ext cx="532968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0ABD66-130B-3E44-A697-C470CA0A41E1}"/>
              </a:ext>
            </a:extLst>
          </p:cNvPr>
          <p:cNvSpPr/>
          <p:nvPr/>
        </p:nvSpPr>
        <p:spPr>
          <a:xfrm>
            <a:off x="6197851" y="2828232"/>
            <a:ext cx="5815584" cy="48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581943-362F-1141-B86F-90146394A2C2}"/>
              </a:ext>
            </a:extLst>
          </p:cNvPr>
          <p:cNvSpPr/>
          <p:nvPr/>
        </p:nvSpPr>
        <p:spPr>
          <a:xfrm>
            <a:off x="6197851" y="3354280"/>
            <a:ext cx="5815584" cy="40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91BF97-BC4C-1745-891E-229FEBCD5E2C}"/>
              </a:ext>
            </a:extLst>
          </p:cNvPr>
          <p:cNvSpPr/>
          <p:nvPr/>
        </p:nvSpPr>
        <p:spPr>
          <a:xfrm>
            <a:off x="808985" y="1795321"/>
            <a:ext cx="632333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Rectangle 13">
            <a:extLst>
              <a:ext uri="{FF2B5EF4-FFF2-40B4-BE49-F238E27FC236}">
                <a16:creationId xmlns:a16="http://schemas.microsoft.com/office/drawing/2014/main" id="{F077DCDC-C39B-B84C-9A0F-AB77A737CBAC}"/>
              </a:ext>
            </a:extLst>
          </p:cNvPr>
          <p:cNvSpPr/>
          <p:nvPr/>
        </p:nvSpPr>
        <p:spPr>
          <a:xfrm>
            <a:off x="7210298" y="1794132"/>
            <a:ext cx="4778753"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a:extLst>
              <a:ext uri="{FF2B5EF4-FFF2-40B4-BE49-F238E27FC236}">
                <a16:creationId xmlns:a16="http://schemas.microsoft.com/office/drawing/2014/main" id="{578320B6-7883-AF4F-9FD2-67464EF45C26}"/>
              </a:ext>
            </a:extLst>
          </p:cNvPr>
          <p:cNvSpPr txBox="1"/>
          <p:nvPr/>
        </p:nvSpPr>
        <p:spPr>
          <a:xfrm>
            <a:off x="800049" y="6161899"/>
            <a:ext cx="1234633" cy="369332"/>
          </a:xfrm>
          <a:prstGeom prst="rect">
            <a:avLst/>
          </a:prstGeom>
          <a:noFill/>
        </p:spPr>
        <p:txBody>
          <a:bodyPr wrap="none" rtlCol="0">
            <a:spAutoFit/>
          </a:bodyPr>
          <a:lstStyle/>
          <a:p>
            <a:r>
              <a:rPr lang="en-US" dirty="0"/>
              <a:t>STORAGE</a:t>
            </a:r>
          </a:p>
        </p:txBody>
      </p:sp>
      <p:sp>
        <p:nvSpPr>
          <p:cNvPr id="20" name="TextBox 19">
            <a:extLst>
              <a:ext uri="{FF2B5EF4-FFF2-40B4-BE49-F238E27FC236}">
                <a16:creationId xmlns:a16="http://schemas.microsoft.com/office/drawing/2014/main" id="{42E94E5E-2024-E94C-86B3-D17126EFB27C}"/>
              </a:ext>
            </a:extLst>
          </p:cNvPr>
          <p:cNvSpPr txBox="1"/>
          <p:nvPr/>
        </p:nvSpPr>
        <p:spPr>
          <a:xfrm>
            <a:off x="852486" y="5667586"/>
            <a:ext cx="1274708" cy="369332"/>
          </a:xfrm>
          <a:prstGeom prst="rect">
            <a:avLst/>
          </a:prstGeom>
          <a:noFill/>
        </p:spPr>
        <p:txBody>
          <a:bodyPr wrap="none" rtlCol="0">
            <a:spAutoFit/>
          </a:bodyPr>
          <a:lstStyle/>
          <a:p>
            <a:r>
              <a:rPr lang="en-US" dirty="0"/>
              <a:t>NETWORK</a:t>
            </a:r>
          </a:p>
        </p:txBody>
      </p:sp>
      <p:sp>
        <p:nvSpPr>
          <p:cNvPr id="21" name="TextBox 20">
            <a:extLst>
              <a:ext uri="{FF2B5EF4-FFF2-40B4-BE49-F238E27FC236}">
                <a16:creationId xmlns:a16="http://schemas.microsoft.com/office/drawing/2014/main" id="{61ED987B-A2CF-A846-8FE6-B30BD371589C}"/>
              </a:ext>
            </a:extLst>
          </p:cNvPr>
          <p:cNvSpPr txBox="1"/>
          <p:nvPr/>
        </p:nvSpPr>
        <p:spPr>
          <a:xfrm>
            <a:off x="802475" y="4853193"/>
            <a:ext cx="1455848" cy="369332"/>
          </a:xfrm>
          <a:prstGeom prst="rect">
            <a:avLst/>
          </a:prstGeom>
          <a:noFill/>
        </p:spPr>
        <p:txBody>
          <a:bodyPr wrap="none" rtlCol="0">
            <a:spAutoFit/>
          </a:bodyPr>
          <a:lstStyle/>
          <a:p>
            <a:r>
              <a:rPr lang="en-US" dirty="0"/>
              <a:t>DATABASES</a:t>
            </a:r>
          </a:p>
        </p:txBody>
      </p:sp>
      <p:sp>
        <p:nvSpPr>
          <p:cNvPr id="22" name="Content Placeholder 21">
            <a:extLst>
              <a:ext uri="{FF2B5EF4-FFF2-40B4-BE49-F238E27FC236}">
                <a16:creationId xmlns:a16="http://schemas.microsoft.com/office/drawing/2014/main" id="{BA451199-CEB2-7145-B3DD-95F7FAF1B9CB}"/>
              </a:ext>
            </a:extLst>
          </p:cNvPr>
          <p:cNvSpPr txBox="1">
            <a:spLocks noGrp="1"/>
          </p:cNvSpPr>
          <p:nvPr>
            <p:ph idx="1"/>
          </p:nvPr>
        </p:nvSpPr>
        <p:spPr>
          <a:xfrm>
            <a:off x="706438" y="1393825"/>
            <a:ext cx="184731" cy="400110"/>
          </a:xfrm>
          <a:prstGeom prst="rect">
            <a:avLst/>
          </a:prstGeom>
          <a:noFill/>
        </p:spPr>
        <p:txBody>
          <a:bodyPr wrap="none" rtlCol="0">
            <a:spAutoFit/>
          </a:bodyPr>
          <a:lstStyle/>
          <a:p>
            <a:pPr marL="0" indent="0">
              <a:buNone/>
            </a:pPr>
            <a:endParaRPr lang="en-US" dirty="0"/>
          </a:p>
        </p:txBody>
      </p:sp>
      <p:sp>
        <p:nvSpPr>
          <p:cNvPr id="23" name="TextBox 22">
            <a:extLst>
              <a:ext uri="{FF2B5EF4-FFF2-40B4-BE49-F238E27FC236}">
                <a16:creationId xmlns:a16="http://schemas.microsoft.com/office/drawing/2014/main" id="{FDCF183F-7D3C-B64A-86A5-05FB68BC8E8D}"/>
              </a:ext>
            </a:extLst>
          </p:cNvPr>
          <p:cNvSpPr txBox="1"/>
          <p:nvPr/>
        </p:nvSpPr>
        <p:spPr>
          <a:xfrm>
            <a:off x="6197851" y="4873767"/>
            <a:ext cx="1292341" cy="369332"/>
          </a:xfrm>
          <a:prstGeom prst="rect">
            <a:avLst/>
          </a:prstGeom>
          <a:noFill/>
        </p:spPr>
        <p:txBody>
          <a:bodyPr wrap="none" rtlCol="0">
            <a:spAutoFit/>
          </a:bodyPr>
          <a:lstStyle/>
          <a:p>
            <a:r>
              <a:rPr lang="en-US" dirty="0"/>
              <a:t>COMPUTE</a:t>
            </a:r>
          </a:p>
        </p:txBody>
      </p:sp>
      <p:sp>
        <p:nvSpPr>
          <p:cNvPr id="24" name="TextBox 23">
            <a:extLst>
              <a:ext uri="{FF2B5EF4-FFF2-40B4-BE49-F238E27FC236}">
                <a16:creationId xmlns:a16="http://schemas.microsoft.com/office/drawing/2014/main" id="{152E384A-136B-B640-B5CD-4CF807829895}"/>
              </a:ext>
            </a:extLst>
          </p:cNvPr>
          <p:cNvSpPr txBox="1"/>
          <p:nvPr/>
        </p:nvSpPr>
        <p:spPr>
          <a:xfrm>
            <a:off x="6196207" y="3859937"/>
            <a:ext cx="1712328" cy="369332"/>
          </a:xfrm>
          <a:prstGeom prst="rect">
            <a:avLst/>
          </a:prstGeom>
          <a:noFill/>
        </p:spPr>
        <p:txBody>
          <a:bodyPr wrap="none" rtlCol="0">
            <a:spAutoFit/>
          </a:bodyPr>
          <a:lstStyle/>
          <a:p>
            <a:r>
              <a:rPr lang="en-US" dirty="0"/>
              <a:t>APP SERVICES</a:t>
            </a:r>
          </a:p>
        </p:txBody>
      </p:sp>
      <p:sp>
        <p:nvSpPr>
          <p:cNvPr id="25" name="TextBox 24">
            <a:extLst>
              <a:ext uri="{FF2B5EF4-FFF2-40B4-BE49-F238E27FC236}">
                <a16:creationId xmlns:a16="http://schemas.microsoft.com/office/drawing/2014/main" id="{AC05D7ED-D90C-F74D-B50C-7B018421F106}"/>
              </a:ext>
            </a:extLst>
          </p:cNvPr>
          <p:cNvSpPr txBox="1"/>
          <p:nvPr/>
        </p:nvSpPr>
        <p:spPr>
          <a:xfrm>
            <a:off x="833286" y="3870045"/>
            <a:ext cx="1396536" cy="369332"/>
          </a:xfrm>
          <a:prstGeom prst="rect">
            <a:avLst/>
          </a:prstGeom>
          <a:noFill/>
        </p:spPr>
        <p:txBody>
          <a:bodyPr wrap="none" rtlCol="0">
            <a:spAutoFit/>
          </a:bodyPr>
          <a:lstStyle/>
          <a:p>
            <a:r>
              <a:rPr lang="en-US" dirty="0"/>
              <a:t>ANALYTICS</a:t>
            </a:r>
          </a:p>
        </p:txBody>
      </p:sp>
      <p:sp>
        <p:nvSpPr>
          <p:cNvPr id="26" name="TextBox 25">
            <a:extLst>
              <a:ext uri="{FF2B5EF4-FFF2-40B4-BE49-F238E27FC236}">
                <a16:creationId xmlns:a16="http://schemas.microsoft.com/office/drawing/2014/main" id="{E6AAA0EF-960B-0648-A544-15480F16827D}"/>
              </a:ext>
            </a:extLst>
          </p:cNvPr>
          <p:cNvSpPr txBox="1"/>
          <p:nvPr/>
        </p:nvSpPr>
        <p:spPr>
          <a:xfrm>
            <a:off x="6173132" y="3341260"/>
            <a:ext cx="532518" cy="369332"/>
          </a:xfrm>
          <a:prstGeom prst="rect">
            <a:avLst/>
          </a:prstGeom>
          <a:noFill/>
        </p:spPr>
        <p:txBody>
          <a:bodyPr wrap="none" rtlCol="0">
            <a:spAutoFit/>
          </a:bodyPr>
          <a:lstStyle/>
          <a:p>
            <a:r>
              <a:rPr lang="en-US" dirty="0"/>
              <a:t>EAI</a:t>
            </a:r>
          </a:p>
        </p:txBody>
      </p:sp>
      <p:sp>
        <p:nvSpPr>
          <p:cNvPr id="27" name="TextBox 26">
            <a:extLst>
              <a:ext uri="{FF2B5EF4-FFF2-40B4-BE49-F238E27FC236}">
                <a16:creationId xmlns:a16="http://schemas.microsoft.com/office/drawing/2014/main" id="{5670426F-EA3F-554A-8B8F-4EDD7C237252}"/>
              </a:ext>
            </a:extLst>
          </p:cNvPr>
          <p:cNvSpPr txBox="1"/>
          <p:nvPr/>
        </p:nvSpPr>
        <p:spPr>
          <a:xfrm>
            <a:off x="852486" y="2874078"/>
            <a:ext cx="1188146" cy="369332"/>
          </a:xfrm>
          <a:prstGeom prst="rect">
            <a:avLst/>
          </a:prstGeom>
          <a:noFill/>
        </p:spPr>
        <p:txBody>
          <a:bodyPr wrap="none" rtlCol="0">
            <a:spAutoFit/>
          </a:bodyPr>
          <a:lstStyle/>
          <a:p>
            <a:r>
              <a:rPr lang="en-US" dirty="0"/>
              <a:t>SECURITY</a:t>
            </a:r>
          </a:p>
        </p:txBody>
      </p:sp>
      <p:sp>
        <p:nvSpPr>
          <p:cNvPr id="28" name="TextBox 27">
            <a:extLst>
              <a:ext uri="{FF2B5EF4-FFF2-40B4-BE49-F238E27FC236}">
                <a16:creationId xmlns:a16="http://schemas.microsoft.com/office/drawing/2014/main" id="{C5B8556B-C44B-4F46-B609-BE308140699C}"/>
              </a:ext>
            </a:extLst>
          </p:cNvPr>
          <p:cNvSpPr txBox="1"/>
          <p:nvPr/>
        </p:nvSpPr>
        <p:spPr>
          <a:xfrm>
            <a:off x="6207766" y="2809038"/>
            <a:ext cx="2302233" cy="530915"/>
          </a:xfrm>
          <a:prstGeom prst="rect">
            <a:avLst/>
          </a:prstGeom>
          <a:noFill/>
        </p:spPr>
        <p:txBody>
          <a:bodyPr wrap="none" rtlCol="0">
            <a:spAutoFit/>
          </a:bodyPr>
          <a:lstStyle/>
          <a:p>
            <a:r>
              <a:rPr lang="en-US" dirty="0"/>
              <a:t>IoT</a:t>
            </a:r>
          </a:p>
          <a:p>
            <a:r>
              <a:rPr lang="en-US" sz="1050" dirty="0"/>
              <a:t>(Devices connecting to internet)</a:t>
            </a:r>
          </a:p>
        </p:txBody>
      </p:sp>
      <p:sp>
        <p:nvSpPr>
          <p:cNvPr id="29" name="TextBox 28">
            <a:extLst>
              <a:ext uri="{FF2B5EF4-FFF2-40B4-BE49-F238E27FC236}">
                <a16:creationId xmlns:a16="http://schemas.microsoft.com/office/drawing/2014/main" id="{C875464C-CA70-334D-91FC-9AE58E2B208C}"/>
              </a:ext>
            </a:extLst>
          </p:cNvPr>
          <p:cNvSpPr txBox="1"/>
          <p:nvPr/>
        </p:nvSpPr>
        <p:spPr>
          <a:xfrm>
            <a:off x="781586" y="1804060"/>
            <a:ext cx="2626040" cy="369332"/>
          </a:xfrm>
          <a:prstGeom prst="rect">
            <a:avLst/>
          </a:prstGeom>
          <a:noFill/>
        </p:spPr>
        <p:txBody>
          <a:bodyPr wrap="none" rtlCol="0">
            <a:spAutoFit/>
          </a:bodyPr>
          <a:lstStyle/>
          <a:p>
            <a:r>
              <a:rPr lang="en-US" dirty="0"/>
              <a:t>MANAGEMENT TOOLS</a:t>
            </a:r>
          </a:p>
        </p:txBody>
      </p:sp>
      <p:sp>
        <p:nvSpPr>
          <p:cNvPr id="30" name="TextBox 29">
            <a:extLst>
              <a:ext uri="{FF2B5EF4-FFF2-40B4-BE49-F238E27FC236}">
                <a16:creationId xmlns:a16="http://schemas.microsoft.com/office/drawing/2014/main" id="{62C0CB63-309C-9A4D-B532-B2D29DA0AE4F}"/>
              </a:ext>
            </a:extLst>
          </p:cNvPr>
          <p:cNvSpPr txBox="1"/>
          <p:nvPr/>
        </p:nvSpPr>
        <p:spPr>
          <a:xfrm>
            <a:off x="7210298" y="1800221"/>
            <a:ext cx="2257349" cy="369332"/>
          </a:xfrm>
          <a:prstGeom prst="rect">
            <a:avLst/>
          </a:prstGeom>
          <a:noFill/>
        </p:spPr>
        <p:txBody>
          <a:bodyPr wrap="none" rtlCol="0">
            <a:spAutoFit/>
          </a:bodyPr>
          <a:lstStyle/>
          <a:p>
            <a:r>
              <a:rPr lang="en-US" dirty="0"/>
              <a:t>DEVELOPER TOOLS</a:t>
            </a:r>
          </a:p>
        </p:txBody>
      </p:sp>
      <p:sp>
        <p:nvSpPr>
          <p:cNvPr id="32" name="Rounded Rectangle 31">
            <a:extLst>
              <a:ext uri="{FF2B5EF4-FFF2-40B4-BE49-F238E27FC236}">
                <a16:creationId xmlns:a16="http://schemas.microsoft.com/office/drawing/2014/main" id="{4E6D4F3D-C39C-A742-B9D0-A058C18F35D0}"/>
              </a:ext>
            </a:extLst>
          </p:cNvPr>
          <p:cNvSpPr/>
          <p:nvPr/>
        </p:nvSpPr>
        <p:spPr>
          <a:xfrm>
            <a:off x="2108906" y="6251435"/>
            <a:ext cx="67118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BLOB</a:t>
            </a:r>
            <a:endParaRPr lang="en-US" sz="1400" b="1" dirty="0"/>
          </a:p>
        </p:txBody>
      </p:sp>
      <p:sp>
        <p:nvSpPr>
          <p:cNvPr id="33" name="Rounded Rectangle 32">
            <a:extLst>
              <a:ext uri="{FF2B5EF4-FFF2-40B4-BE49-F238E27FC236}">
                <a16:creationId xmlns:a16="http://schemas.microsoft.com/office/drawing/2014/main" id="{69F0FE13-C97D-8D4D-84C1-AFD62634D1C0}"/>
              </a:ext>
            </a:extLst>
          </p:cNvPr>
          <p:cNvSpPr/>
          <p:nvPr/>
        </p:nvSpPr>
        <p:spPr>
          <a:xfrm>
            <a:off x="2854310" y="6258964"/>
            <a:ext cx="68506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TABLE</a:t>
            </a:r>
            <a:endParaRPr lang="en-US" sz="1400" b="1" dirty="0"/>
          </a:p>
        </p:txBody>
      </p:sp>
      <p:sp>
        <p:nvSpPr>
          <p:cNvPr id="34" name="Rounded Rectangle 33">
            <a:extLst>
              <a:ext uri="{FF2B5EF4-FFF2-40B4-BE49-F238E27FC236}">
                <a16:creationId xmlns:a16="http://schemas.microsoft.com/office/drawing/2014/main" id="{F86E5D67-43D6-1F44-926B-E981C22A2893}"/>
              </a:ext>
            </a:extLst>
          </p:cNvPr>
          <p:cNvSpPr/>
          <p:nvPr/>
        </p:nvSpPr>
        <p:spPr>
          <a:xfrm>
            <a:off x="360615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QUEUE</a:t>
            </a:r>
          </a:p>
        </p:txBody>
      </p:sp>
      <p:sp>
        <p:nvSpPr>
          <p:cNvPr id="35" name="Rounded Rectangle 34">
            <a:extLst>
              <a:ext uri="{FF2B5EF4-FFF2-40B4-BE49-F238E27FC236}">
                <a16:creationId xmlns:a16="http://schemas.microsoft.com/office/drawing/2014/main" id="{A9897DF5-9144-DC4A-9769-1CDC4D409D71}"/>
              </a:ext>
            </a:extLst>
          </p:cNvPr>
          <p:cNvSpPr/>
          <p:nvPr/>
        </p:nvSpPr>
        <p:spPr>
          <a:xfrm>
            <a:off x="441812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FILE</a:t>
            </a:r>
          </a:p>
        </p:txBody>
      </p:sp>
      <p:sp>
        <p:nvSpPr>
          <p:cNvPr id="36" name="Rounded Rectangle 35">
            <a:extLst>
              <a:ext uri="{FF2B5EF4-FFF2-40B4-BE49-F238E27FC236}">
                <a16:creationId xmlns:a16="http://schemas.microsoft.com/office/drawing/2014/main" id="{453EFD14-AAE4-9A47-B8A1-C66B9678759B}"/>
              </a:ext>
            </a:extLst>
          </p:cNvPr>
          <p:cNvSpPr/>
          <p:nvPr/>
        </p:nvSpPr>
        <p:spPr>
          <a:xfrm>
            <a:off x="5257384" y="6273381"/>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DISK</a:t>
            </a:r>
          </a:p>
        </p:txBody>
      </p:sp>
      <p:sp>
        <p:nvSpPr>
          <p:cNvPr id="37" name="Rounded Rectangle 36">
            <a:extLst>
              <a:ext uri="{FF2B5EF4-FFF2-40B4-BE49-F238E27FC236}">
                <a16:creationId xmlns:a16="http://schemas.microsoft.com/office/drawing/2014/main" id="{95EB1555-2603-DE4F-BC61-01A593A3E95B}"/>
              </a:ext>
            </a:extLst>
          </p:cNvPr>
          <p:cNvSpPr/>
          <p:nvPr/>
        </p:nvSpPr>
        <p:spPr>
          <a:xfrm>
            <a:off x="6065675" y="6265328"/>
            <a:ext cx="1556865"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LAKE STORAGE</a:t>
            </a:r>
          </a:p>
        </p:txBody>
      </p:sp>
      <p:sp>
        <p:nvSpPr>
          <p:cNvPr id="38" name="Rounded Rectangle 37">
            <a:extLst>
              <a:ext uri="{FF2B5EF4-FFF2-40B4-BE49-F238E27FC236}">
                <a16:creationId xmlns:a16="http://schemas.microsoft.com/office/drawing/2014/main" id="{32E6FFED-9F56-EC48-92E9-9D1773B9E913}"/>
              </a:ext>
            </a:extLst>
          </p:cNvPr>
          <p:cNvSpPr/>
          <p:nvPr/>
        </p:nvSpPr>
        <p:spPr>
          <a:xfrm>
            <a:off x="7709240" y="6265328"/>
            <a:ext cx="887928"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DATABOX</a:t>
            </a:r>
            <a:endParaRPr lang="en-US" sz="1400" b="1" dirty="0"/>
          </a:p>
        </p:txBody>
      </p:sp>
      <p:sp>
        <p:nvSpPr>
          <p:cNvPr id="39" name="Rounded Rectangle 38">
            <a:extLst>
              <a:ext uri="{FF2B5EF4-FFF2-40B4-BE49-F238E27FC236}">
                <a16:creationId xmlns:a16="http://schemas.microsoft.com/office/drawing/2014/main" id="{1EA84922-79A9-6547-96AD-8A6D0120099A}"/>
              </a:ext>
            </a:extLst>
          </p:cNvPr>
          <p:cNvSpPr/>
          <p:nvPr/>
        </p:nvSpPr>
        <p:spPr>
          <a:xfrm>
            <a:off x="8690786" y="6258964"/>
            <a:ext cx="1065757"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STOR SIMPLE</a:t>
            </a:r>
          </a:p>
        </p:txBody>
      </p:sp>
      <p:sp>
        <p:nvSpPr>
          <p:cNvPr id="40" name="Rounded Rectangle 39">
            <a:extLst>
              <a:ext uri="{FF2B5EF4-FFF2-40B4-BE49-F238E27FC236}">
                <a16:creationId xmlns:a16="http://schemas.microsoft.com/office/drawing/2014/main" id="{5D98918B-25BA-B24C-AEDF-E30FFB3C955F}"/>
              </a:ext>
            </a:extLst>
          </p:cNvPr>
          <p:cNvSpPr/>
          <p:nvPr/>
        </p:nvSpPr>
        <p:spPr>
          <a:xfrm>
            <a:off x="9843243" y="6251435"/>
            <a:ext cx="1298353"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STORAGE EXPLORER</a:t>
            </a:r>
          </a:p>
        </p:txBody>
      </p:sp>
      <p:sp>
        <p:nvSpPr>
          <p:cNvPr id="41" name="Rounded Rectangle 40">
            <a:extLst>
              <a:ext uri="{FF2B5EF4-FFF2-40B4-BE49-F238E27FC236}">
                <a16:creationId xmlns:a16="http://schemas.microsoft.com/office/drawing/2014/main" id="{71A4AAE0-0320-B847-8859-317C7729A7D7}"/>
              </a:ext>
            </a:extLst>
          </p:cNvPr>
          <p:cNvSpPr/>
          <p:nvPr/>
        </p:nvSpPr>
        <p:spPr>
          <a:xfrm>
            <a:off x="11186410" y="6251435"/>
            <a:ext cx="782546"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ARCHIVE</a:t>
            </a:r>
            <a:endParaRPr lang="en-US" sz="1400" b="1" dirty="0"/>
          </a:p>
        </p:txBody>
      </p:sp>
      <p:sp>
        <p:nvSpPr>
          <p:cNvPr id="42" name="Rounded Rectangle 41">
            <a:extLst>
              <a:ext uri="{FF2B5EF4-FFF2-40B4-BE49-F238E27FC236}">
                <a16:creationId xmlns:a16="http://schemas.microsoft.com/office/drawing/2014/main" id="{3BD475A5-F2CB-6C43-8F30-9252020ADEF3}"/>
              </a:ext>
            </a:extLst>
          </p:cNvPr>
          <p:cNvSpPr/>
          <p:nvPr/>
        </p:nvSpPr>
        <p:spPr>
          <a:xfrm>
            <a:off x="2170693" y="5721266"/>
            <a:ext cx="609393" cy="241625"/>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VNet</a:t>
            </a:r>
            <a:endParaRPr lang="en-US" sz="1400" b="1" dirty="0"/>
          </a:p>
        </p:txBody>
      </p:sp>
      <p:sp>
        <p:nvSpPr>
          <p:cNvPr id="43" name="Rounded Rectangle 42">
            <a:extLst>
              <a:ext uri="{FF2B5EF4-FFF2-40B4-BE49-F238E27FC236}">
                <a16:creationId xmlns:a16="http://schemas.microsoft.com/office/drawing/2014/main" id="{55826628-1C16-5949-B7FA-02439C320EB6}"/>
              </a:ext>
            </a:extLst>
          </p:cNvPr>
          <p:cNvSpPr/>
          <p:nvPr/>
        </p:nvSpPr>
        <p:spPr>
          <a:xfrm>
            <a:off x="2837447" y="5667586"/>
            <a:ext cx="1020178"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Load Balancer</a:t>
            </a:r>
            <a:endParaRPr lang="en-US" sz="1400" b="1" dirty="0"/>
          </a:p>
        </p:txBody>
      </p:sp>
      <p:sp>
        <p:nvSpPr>
          <p:cNvPr id="44" name="Rounded Rectangle 43">
            <a:extLst>
              <a:ext uri="{FF2B5EF4-FFF2-40B4-BE49-F238E27FC236}">
                <a16:creationId xmlns:a16="http://schemas.microsoft.com/office/drawing/2014/main" id="{7E8FA297-62F3-F84C-9D3D-DB38F1DD4907}"/>
              </a:ext>
            </a:extLst>
          </p:cNvPr>
          <p:cNvSpPr/>
          <p:nvPr/>
        </p:nvSpPr>
        <p:spPr>
          <a:xfrm>
            <a:off x="3913500" y="5653298"/>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Application Gateway</a:t>
            </a:r>
            <a:endParaRPr lang="en-US" sz="1400" b="1" dirty="0"/>
          </a:p>
        </p:txBody>
      </p:sp>
      <p:sp>
        <p:nvSpPr>
          <p:cNvPr id="45" name="Rounded Rectangle 44">
            <a:extLst>
              <a:ext uri="{FF2B5EF4-FFF2-40B4-BE49-F238E27FC236}">
                <a16:creationId xmlns:a16="http://schemas.microsoft.com/office/drawing/2014/main" id="{34E34C3B-838A-3A4D-A809-53B32A7F8962}"/>
              </a:ext>
            </a:extLst>
          </p:cNvPr>
          <p:cNvSpPr/>
          <p:nvPr/>
        </p:nvSpPr>
        <p:spPr>
          <a:xfrm>
            <a:off x="5106504" y="5655031"/>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Traffic Manager</a:t>
            </a:r>
          </a:p>
        </p:txBody>
      </p:sp>
      <p:sp>
        <p:nvSpPr>
          <p:cNvPr id="46" name="Rounded Rectangle 45">
            <a:extLst>
              <a:ext uri="{FF2B5EF4-FFF2-40B4-BE49-F238E27FC236}">
                <a16:creationId xmlns:a16="http://schemas.microsoft.com/office/drawing/2014/main" id="{021199FA-5B7A-BD48-96BB-1B0915C2BA9A}"/>
              </a:ext>
            </a:extLst>
          </p:cNvPr>
          <p:cNvSpPr/>
          <p:nvPr/>
        </p:nvSpPr>
        <p:spPr>
          <a:xfrm>
            <a:off x="6299508" y="5658714"/>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Express</a:t>
            </a:r>
          </a:p>
          <a:p>
            <a:pPr algn="ctr"/>
            <a:r>
              <a:rPr lang="en-US" sz="1200" b="1" dirty="0"/>
              <a:t>Route</a:t>
            </a:r>
          </a:p>
        </p:txBody>
      </p:sp>
      <p:sp>
        <p:nvSpPr>
          <p:cNvPr id="47" name="Rounded Rectangle 46">
            <a:extLst>
              <a:ext uri="{FF2B5EF4-FFF2-40B4-BE49-F238E27FC236}">
                <a16:creationId xmlns:a16="http://schemas.microsoft.com/office/drawing/2014/main" id="{0A5DFD95-69B6-2A45-AC7C-101D50E2B33D}"/>
              </a:ext>
            </a:extLst>
          </p:cNvPr>
          <p:cNvSpPr/>
          <p:nvPr/>
        </p:nvSpPr>
        <p:spPr>
          <a:xfrm>
            <a:off x="7504473" y="5726471"/>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VPN</a:t>
            </a:r>
          </a:p>
        </p:txBody>
      </p:sp>
      <p:sp>
        <p:nvSpPr>
          <p:cNvPr id="48" name="Rounded Rectangle 47">
            <a:extLst>
              <a:ext uri="{FF2B5EF4-FFF2-40B4-BE49-F238E27FC236}">
                <a16:creationId xmlns:a16="http://schemas.microsoft.com/office/drawing/2014/main" id="{8B576228-A1CF-9246-9759-7E9C0934F600}"/>
              </a:ext>
            </a:extLst>
          </p:cNvPr>
          <p:cNvSpPr/>
          <p:nvPr/>
        </p:nvSpPr>
        <p:spPr>
          <a:xfrm>
            <a:off x="8346256" y="5729260"/>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DNS</a:t>
            </a:r>
          </a:p>
        </p:txBody>
      </p:sp>
      <p:sp>
        <p:nvSpPr>
          <p:cNvPr id="49" name="Rounded Rectangle 48">
            <a:extLst>
              <a:ext uri="{FF2B5EF4-FFF2-40B4-BE49-F238E27FC236}">
                <a16:creationId xmlns:a16="http://schemas.microsoft.com/office/drawing/2014/main" id="{92924442-73AD-7942-A42E-632BBEF6DB58}"/>
              </a:ext>
            </a:extLst>
          </p:cNvPr>
          <p:cNvSpPr/>
          <p:nvPr/>
        </p:nvSpPr>
        <p:spPr>
          <a:xfrm>
            <a:off x="9178257" y="5716907"/>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Firewall</a:t>
            </a:r>
          </a:p>
        </p:txBody>
      </p:sp>
      <p:sp>
        <p:nvSpPr>
          <p:cNvPr id="50" name="Rounded Rectangle 49">
            <a:extLst>
              <a:ext uri="{FF2B5EF4-FFF2-40B4-BE49-F238E27FC236}">
                <a16:creationId xmlns:a16="http://schemas.microsoft.com/office/drawing/2014/main" id="{060D6B7A-AA6E-3044-B542-339118EC2501}"/>
              </a:ext>
            </a:extLst>
          </p:cNvPr>
          <p:cNvSpPr/>
          <p:nvPr/>
        </p:nvSpPr>
        <p:spPr>
          <a:xfrm>
            <a:off x="10032758" y="5668687"/>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Virtual WAN</a:t>
            </a:r>
          </a:p>
        </p:txBody>
      </p:sp>
      <p:sp>
        <p:nvSpPr>
          <p:cNvPr id="51" name="Rounded Rectangle 50">
            <a:extLst>
              <a:ext uri="{FF2B5EF4-FFF2-40B4-BE49-F238E27FC236}">
                <a16:creationId xmlns:a16="http://schemas.microsoft.com/office/drawing/2014/main" id="{B9D219AE-59CF-1F4E-BC09-7444E8504D4E}"/>
              </a:ext>
            </a:extLst>
          </p:cNvPr>
          <p:cNvSpPr/>
          <p:nvPr/>
        </p:nvSpPr>
        <p:spPr>
          <a:xfrm>
            <a:off x="10870964" y="5663919"/>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DDoS</a:t>
            </a:r>
          </a:p>
        </p:txBody>
      </p:sp>
      <p:sp>
        <p:nvSpPr>
          <p:cNvPr id="52" name="Rounded Rectangle 51">
            <a:extLst>
              <a:ext uri="{FF2B5EF4-FFF2-40B4-BE49-F238E27FC236}">
                <a16:creationId xmlns:a16="http://schemas.microsoft.com/office/drawing/2014/main" id="{77BBE549-38E2-E14E-A653-B6C56A11D004}"/>
              </a:ext>
            </a:extLst>
          </p:cNvPr>
          <p:cNvSpPr/>
          <p:nvPr/>
        </p:nvSpPr>
        <p:spPr>
          <a:xfrm>
            <a:off x="1388415" y="5162623"/>
            <a:ext cx="782278" cy="336873"/>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DB</a:t>
            </a:r>
          </a:p>
        </p:txBody>
      </p:sp>
      <p:sp>
        <p:nvSpPr>
          <p:cNvPr id="53" name="Rounded Rectangle 52">
            <a:extLst>
              <a:ext uri="{FF2B5EF4-FFF2-40B4-BE49-F238E27FC236}">
                <a16:creationId xmlns:a16="http://schemas.microsoft.com/office/drawing/2014/main" id="{E60F4F0B-AB27-9940-A40E-5D82AA7D0CEE}"/>
              </a:ext>
            </a:extLst>
          </p:cNvPr>
          <p:cNvSpPr/>
          <p:nvPr/>
        </p:nvSpPr>
        <p:spPr>
          <a:xfrm>
            <a:off x="2229822"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DW</a:t>
            </a:r>
          </a:p>
        </p:txBody>
      </p:sp>
      <p:sp>
        <p:nvSpPr>
          <p:cNvPr id="54" name="Rounded Rectangle 53">
            <a:extLst>
              <a:ext uri="{FF2B5EF4-FFF2-40B4-BE49-F238E27FC236}">
                <a16:creationId xmlns:a16="http://schemas.microsoft.com/office/drawing/2014/main" id="{6FC53205-B0BA-B34D-82BC-18D771BC71D5}"/>
              </a:ext>
            </a:extLst>
          </p:cNvPr>
          <p:cNvSpPr/>
          <p:nvPr/>
        </p:nvSpPr>
        <p:spPr>
          <a:xfrm>
            <a:off x="3075347"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SD</a:t>
            </a:r>
          </a:p>
        </p:txBody>
      </p:sp>
      <p:sp>
        <p:nvSpPr>
          <p:cNvPr id="55" name="Rounded Rectangle 54">
            <a:extLst>
              <a:ext uri="{FF2B5EF4-FFF2-40B4-BE49-F238E27FC236}">
                <a16:creationId xmlns:a16="http://schemas.microsoft.com/office/drawing/2014/main" id="{2537BE78-F9F9-C642-B939-9A1E42926AD7}"/>
              </a:ext>
            </a:extLst>
          </p:cNvPr>
          <p:cNvSpPr/>
          <p:nvPr/>
        </p:nvSpPr>
        <p:spPr>
          <a:xfrm>
            <a:off x="3920872" y="5243099"/>
            <a:ext cx="1058322"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Cosmos DB</a:t>
            </a:r>
          </a:p>
        </p:txBody>
      </p:sp>
      <p:sp>
        <p:nvSpPr>
          <p:cNvPr id="56" name="Rounded Rectangle 55">
            <a:extLst>
              <a:ext uri="{FF2B5EF4-FFF2-40B4-BE49-F238E27FC236}">
                <a16:creationId xmlns:a16="http://schemas.microsoft.com/office/drawing/2014/main" id="{E7BF930B-FF94-094B-BA36-61E5CB68BA6D}"/>
              </a:ext>
            </a:extLst>
          </p:cNvPr>
          <p:cNvSpPr/>
          <p:nvPr/>
        </p:nvSpPr>
        <p:spPr>
          <a:xfrm>
            <a:off x="5050629" y="5291075"/>
            <a:ext cx="1015046" cy="18355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DB for</a:t>
            </a:r>
          </a:p>
        </p:txBody>
      </p:sp>
      <p:sp>
        <p:nvSpPr>
          <p:cNvPr id="57" name="Rounded Rectangle 56">
            <a:extLst>
              <a:ext uri="{FF2B5EF4-FFF2-40B4-BE49-F238E27FC236}">
                <a16:creationId xmlns:a16="http://schemas.microsoft.com/office/drawing/2014/main" id="{A2DEB859-B107-2649-8A90-D6D94B61B694}"/>
              </a:ext>
            </a:extLst>
          </p:cNvPr>
          <p:cNvSpPr/>
          <p:nvPr/>
        </p:nvSpPr>
        <p:spPr>
          <a:xfrm>
            <a:off x="2317502" y="4928698"/>
            <a:ext cx="1015046"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t>Redis</a:t>
            </a:r>
            <a:r>
              <a:rPr lang="en-US" sz="1050" b="1" dirty="0"/>
              <a:t> </a:t>
            </a:r>
            <a:r>
              <a:rPr lang="en-US" sz="1000" b="1" dirty="0"/>
              <a:t>Cache</a:t>
            </a:r>
            <a:endParaRPr lang="en-US" sz="1050" b="1" dirty="0"/>
          </a:p>
        </p:txBody>
      </p:sp>
      <p:sp>
        <p:nvSpPr>
          <p:cNvPr id="58" name="Rounded Rectangle 57">
            <a:extLst>
              <a:ext uri="{FF2B5EF4-FFF2-40B4-BE49-F238E27FC236}">
                <a16:creationId xmlns:a16="http://schemas.microsoft.com/office/drawing/2014/main" id="{57F1A3B6-856C-A143-AA91-CC919449B837}"/>
              </a:ext>
            </a:extLst>
          </p:cNvPr>
          <p:cNvSpPr/>
          <p:nvPr/>
        </p:nvSpPr>
        <p:spPr>
          <a:xfrm>
            <a:off x="3359334" y="4928698"/>
            <a:ext cx="1058787"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Factory</a:t>
            </a:r>
          </a:p>
        </p:txBody>
      </p:sp>
      <p:sp>
        <p:nvSpPr>
          <p:cNvPr id="59" name="Rounded Rectangle 58">
            <a:extLst>
              <a:ext uri="{FF2B5EF4-FFF2-40B4-BE49-F238E27FC236}">
                <a16:creationId xmlns:a16="http://schemas.microsoft.com/office/drawing/2014/main" id="{4595A338-0888-6545-97DC-20E15EAB724A}"/>
              </a:ext>
            </a:extLst>
          </p:cNvPr>
          <p:cNvSpPr/>
          <p:nvPr/>
        </p:nvSpPr>
        <p:spPr>
          <a:xfrm>
            <a:off x="4449801" y="4924477"/>
            <a:ext cx="529394"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DMS</a:t>
            </a:r>
          </a:p>
        </p:txBody>
      </p:sp>
      <p:sp>
        <p:nvSpPr>
          <p:cNvPr id="60" name="Rounded Rectangle 59">
            <a:extLst>
              <a:ext uri="{FF2B5EF4-FFF2-40B4-BE49-F238E27FC236}">
                <a16:creationId xmlns:a16="http://schemas.microsoft.com/office/drawing/2014/main" id="{6F2C7A50-D4A9-B947-B6A9-859A8180BD7D}"/>
              </a:ext>
            </a:extLst>
          </p:cNvPr>
          <p:cNvSpPr/>
          <p:nvPr/>
        </p:nvSpPr>
        <p:spPr>
          <a:xfrm>
            <a:off x="5030599" y="4918411"/>
            <a:ext cx="1035076" cy="319836"/>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SQL Server on VM</a:t>
            </a:r>
          </a:p>
        </p:txBody>
      </p:sp>
      <p:sp>
        <p:nvSpPr>
          <p:cNvPr id="61" name="Rounded Rectangle 60">
            <a:extLst>
              <a:ext uri="{FF2B5EF4-FFF2-40B4-BE49-F238E27FC236}">
                <a16:creationId xmlns:a16="http://schemas.microsoft.com/office/drawing/2014/main" id="{ED905A78-954A-4C42-8054-2DB90531365A}"/>
              </a:ext>
            </a:extLst>
          </p:cNvPr>
          <p:cNvSpPr/>
          <p:nvPr/>
        </p:nvSpPr>
        <p:spPr>
          <a:xfrm>
            <a:off x="6250900" y="5238247"/>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a:t>
            </a:r>
          </a:p>
        </p:txBody>
      </p:sp>
      <p:sp>
        <p:nvSpPr>
          <p:cNvPr id="62" name="Rounded Rectangle 61">
            <a:extLst>
              <a:ext uri="{FF2B5EF4-FFF2-40B4-BE49-F238E27FC236}">
                <a16:creationId xmlns:a16="http://schemas.microsoft.com/office/drawing/2014/main" id="{53F0C8B3-5DCA-CD4B-AE9D-15D9C6A9E766}"/>
              </a:ext>
            </a:extLst>
          </p:cNvPr>
          <p:cNvSpPr/>
          <p:nvPr/>
        </p:nvSpPr>
        <p:spPr>
          <a:xfrm>
            <a:off x="7567416" y="5233609"/>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CLOUD Service</a:t>
            </a:r>
          </a:p>
        </p:txBody>
      </p:sp>
      <p:sp>
        <p:nvSpPr>
          <p:cNvPr id="63" name="Rounded Rectangle 62">
            <a:extLst>
              <a:ext uri="{FF2B5EF4-FFF2-40B4-BE49-F238E27FC236}">
                <a16:creationId xmlns:a16="http://schemas.microsoft.com/office/drawing/2014/main" id="{FAE1775D-E05B-184F-97E1-C2939E4E51A4}"/>
              </a:ext>
            </a:extLst>
          </p:cNvPr>
          <p:cNvSpPr/>
          <p:nvPr/>
        </p:nvSpPr>
        <p:spPr>
          <a:xfrm>
            <a:off x="8895899" y="5231411"/>
            <a:ext cx="1126780"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Fabric</a:t>
            </a:r>
          </a:p>
        </p:txBody>
      </p:sp>
      <p:sp>
        <p:nvSpPr>
          <p:cNvPr id="64" name="Rounded Rectangle 63">
            <a:extLst>
              <a:ext uri="{FF2B5EF4-FFF2-40B4-BE49-F238E27FC236}">
                <a16:creationId xmlns:a16="http://schemas.microsoft.com/office/drawing/2014/main" id="{CC97C3E5-DC03-5C49-9340-F8C0C32BE276}"/>
              </a:ext>
            </a:extLst>
          </p:cNvPr>
          <p:cNvSpPr/>
          <p:nvPr/>
        </p:nvSpPr>
        <p:spPr>
          <a:xfrm>
            <a:off x="10100546" y="5229671"/>
            <a:ext cx="656115"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BATCH</a:t>
            </a:r>
          </a:p>
        </p:txBody>
      </p:sp>
      <p:sp>
        <p:nvSpPr>
          <p:cNvPr id="65" name="Rounded Rectangle 64">
            <a:extLst>
              <a:ext uri="{FF2B5EF4-FFF2-40B4-BE49-F238E27FC236}">
                <a16:creationId xmlns:a16="http://schemas.microsoft.com/office/drawing/2014/main" id="{FD2C6341-1ED0-0C46-8B32-1DA305254DAE}"/>
              </a:ext>
            </a:extLst>
          </p:cNvPr>
          <p:cNvSpPr/>
          <p:nvPr/>
        </p:nvSpPr>
        <p:spPr>
          <a:xfrm>
            <a:off x="10807265" y="5229671"/>
            <a:ext cx="1163013"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ACI (Container)</a:t>
            </a:r>
          </a:p>
        </p:txBody>
      </p:sp>
      <p:sp>
        <p:nvSpPr>
          <p:cNvPr id="66" name="Rounded Rectangle 65">
            <a:extLst>
              <a:ext uri="{FF2B5EF4-FFF2-40B4-BE49-F238E27FC236}">
                <a16:creationId xmlns:a16="http://schemas.microsoft.com/office/drawing/2014/main" id="{72A4BD45-4035-1644-9258-D6DD070A13B8}"/>
              </a:ext>
            </a:extLst>
          </p:cNvPr>
          <p:cNvSpPr/>
          <p:nvPr/>
        </p:nvSpPr>
        <p:spPr>
          <a:xfrm>
            <a:off x="7559491" y="4955806"/>
            <a:ext cx="191744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 Scale Sets</a:t>
            </a:r>
          </a:p>
        </p:txBody>
      </p:sp>
      <p:sp>
        <p:nvSpPr>
          <p:cNvPr id="67" name="Rounded Rectangle 66">
            <a:extLst>
              <a:ext uri="{FF2B5EF4-FFF2-40B4-BE49-F238E27FC236}">
                <a16:creationId xmlns:a16="http://schemas.microsoft.com/office/drawing/2014/main" id="{CEFFA594-28B7-E74B-8407-DBA6E6927243}"/>
              </a:ext>
            </a:extLst>
          </p:cNvPr>
          <p:cNvSpPr/>
          <p:nvPr/>
        </p:nvSpPr>
        <p:spPr>
          <a:xfrm>
            <a:off x="10247776" y="4952879"/>
            <a:ext cx="818470" cy="230590"/>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Functions</a:t>
            </a:r>
          </a:p>
        </p:txBody>
      </p:sp>
      <p:sp>
        <p:nvSpPr>
          <p:cNvPr id="68" name="Rounded Rectangle 67">
            <a:extLst>
              <a:ext uri="{FF2B5EF4-FFF2-40B4-BE49-F238E27FC236}">
                <a16:creationId xmlns:a16="http://schemas.microsoft.com/office/drawing/2014/main" id="{CE017ABA-E526-6641-BCB7-B8187ECFE94E}"/>
              </a:ext>
            </a:extLst>
          </p:cNvPr>
          <p:cNvSpPr/>
          <p:nvPr/>
        </p:nvSpPr>
        <p:spPr>
          <a:xfrm>
            <a:off x="11113560" y="4944304"/>
            <a:ext cx="855221"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SAP Hana</a:t>
            </a:r>
          </a:p>
        </p:txBody>
      </p:sp>
      <p:sp>
        <p:nvSpPr>
          <p:cNvPr id="69" name="Rounded Rectangle 68">
            <a:extLst>
              <a:ext uri="{FF2B5EF4-FFF2-40B4-BE49-F238E27FC236}">
                <a16:creationId xmlns:a16="http://schemas.microsoft.com/office/drawing/2014/main" id="{CBDF960B-FF6C-F14B-B883-4409D3F9CD42}"/>
              </a:ext>
            </a:extLst>
          </p:cNvPr>
          <p:cNvSpPr/>
          <p:nvPr/>
        </p:nvSpPr>
        <p:spPr>
          <a:xfrm>
            <a:off x="2254122" y="3965328"/>
            <a:ext cx="160350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Like Analytics</a:t>
            </a:r>
          </a:p>
        </p:txBody>
      </p:sp>
      <p:sp>
        <p:nvSpPr>
          <p:cNvPr id="70" name="Rounded Rectangle 69">
            <a:extLst>
              <a:ext uri="{FF2B5EF4-FFF2-40B4-BE49-F238E27FC236}">
                <a16:creationId xmlns:a16="http://schemas.microsoft.com/office/drawing/2014/main" id="{742F561D-613D-594B-AF4A-AD8E4FC9E797}"/>
              </a:ext>
            </a:extLst>
          </p:cNvPr>
          <p:cNvSpPr/>
          <p:nvPr/>
        </p:nvSpPr>
        <p:spPr>
          <a:xfrm>
            <a:off x="3926131" y="3960502"/>
            <a:ext cx="133125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Stream Analytics</a:t>
            </a:r>
          </a:p>
        </p:txBody>
      </p:sp>
      <p:sp>
        <p:nvSpPr>
          <p:cNvPr id="71" name="Rounded Rectangle 70">
            <a:extLst>
              <a:ext uri="{FF2B5EF4-FFF2-40B4-BE49-F238E27FC236}">
                <a16:creationId xmlns:a16="http://schemas.microsoft.com/office/drawing/2014/main" id="{64B675BF-E49F-DD48-8B8E-E876559B4162}"/>
              </a:ext>
            </a:extLst>
          </p:cNvPr>
          <p:cNvSpPr/>
          <p:nvPr/>
        </p:nvSpPr>
        <p:spPr>
          <a:xfrm>
            <a:off x="5309446" y="3960501"/>
            <a:ext cx="763374"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Power BI</a:t>
            </a:r>
          </a:p>
        </p:txBody>
      </p:sp>
      <p:sp>
        <p:nvSpPr>
          <p:cNvPr id="72" name="Rounded Rectangle 71">
            <a:extLst>
              <a:ext uri="{FF2B5EF4-FFF2-40B4-BE49-F238E27FC236}">
                <a16:creationId xmlns:a16="http://schemas.microsoft.com/office/drawing/2014/main" id="{2F53D914-3C45-374F-B4F1-D276C6A4CFE7}"/>
              </a:ext>
            </a:extLst>
          </p:cNvPr>
          <p:cNvSpPr/>
          <p:nvPr/>
        </p:nvSpPr>
        <p:spPr>
          <a:xfrm>
            <a:off x="949056" y="4240298"/>
            <a:ext cx="1831030"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HD INSIGHT(Hadoop)</a:t>
            </a:r>
          </a:p>
        </p:txBody>
      </p:sp>
      <p:sp>
        <p:nvSpPr>
          <p:cNvPr id="73" name="Rounded Rectangle 72">
            <a:extLst>
              <a:ext uri="{FF2B5EF4-FFF2-40B4-BE49-F238E27FC236}">
                <a16:creationId xmlns:a16="http://schemas.microsoft.com/office/drawing/2014/main" id="{C223F96E-DCC8-9A40-B7FD-A8946C089C11}"/>
              </a:ext>
            </a:extLst>
          </p:cNvPr>
          <p:cNvSpPr/>
          <p:nvPr/>
        </p:nvSpPr>
        <p:spPr>
          <a:xfrm>
            <a:off x="3021506" y="4263704"/>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MACHINE Learning</a:t>
            </a:r>
          </a:p>
        </p:txBody>
      </p:sp>
      <p:sp>
        <p:nvSpPr>
          <p:cNvPr id="74" name="Rounded Rectangle 73">
            <a:extLst>
              <a:ext uri="{FF2B5EF4-FFF2-40B4-BE49-F238E27FC236}">
                <a16:creationId xmlns:a16="http://schemas.microsoft.com/office/drawing/2014/main" id="{628AA3AC-5DD7-3A4E-A75F-B783F4EE270F}"/>
              </a:ext>
            </a:extLst>
          </p:cNvPr>
          <p:cNvSpPr/>
          <p:nvPr/>
        </p:nvSpPr>
        <p:spPr>
          <a:xfrm>
            <a:off x="4595284" y="4263705"/>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Cognitive Services</a:t>
            </a:r>
          </a:p>
        </p:txBody>
      </p:sp>
      <p:sp>
        <p:nvSpPr>
          <p:cNvPr id="75" name="Rounded Rectangle 74">
            <a:extLst>
              <a:ext uri="{FF2B5EF4-FFF2-40B4-BE49-F238E27FC236}">
                <a16:creationId xmlns:a16="http://schemas.microsoft.com/office/drawing/2014/main" id="{0C374D3F-942C-2641-B9DB-EF83E44B7191}"/>
              </a:ext>
            </a:extLst>
          </p:cNvPr>
          <p:cNvSpPr/>
          <p:nvPr/>
        </p:nvSpPr>
        <p:spPr>
          <a:xfrm>
            <a:off x="987797" y="4542747"/>
            <a:ext cx="1106809" cy="18073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Explorer</a:t>
            </a:r>
          </a:p>
        </p:txBody>
      </p:sp>
      <p:sp>
        <p:nvSpPr>
          <p:cNvPr id="76" name="Rounded Rectangle 75">
            <a:extLst>
              <a:ext uri="{FF2B5EF4-FFF2-40B4-BE49-F238E27FC236}">
                <a16:creationId xmlns:a16="http://schemas.microsoft.com/office/drawing/2014/main" id="{DBDB8B01-63F9-2A49-A9CC-17A9A6AA7368}"/>
              </a:ext>
            </a:extLst>
          </p:cNvPr>
          <p:cNvSpPr/>
          <p:nvPr/>
        </p:nvSpPr>
        <p:spPr>
          <a:xfrm>
            <a:off x="7910536" y="4004481"/>
            <a:ext cx="686632" cy="280320"/>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CDN</a:t>
            </a:r>
          </a:p>
        </p:txBody>
      </p:sp>
      <p:sp>
        <p:nvSpPr>
          <p:cNvPr id="77" name="Rounded Rectangle 76">
            <a:extLst>
              <a:ext uri="{FF2B5EF4-FFF2-40B4-BE49-F238E27FC236}">
                <a16:creationId xmlns:a16="http://schemas.microsoft.com/office/drawing/2014/main" id="{A0F16B82-69F0-A845-810D-0A5905D6A3BC}"/>
              </a:ext>
            </a:extLst>
          </p:cNvPr>
          <p:cNvSpPr/>
          <p:nvPr/>
        </p:nvSpPr>
        <p:spPr>
          <a:xfrm>
            <a:off x="8656348" y="3989138"/>
            <a:ext cx="1304187"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Media Services</a:t>
            </a:r>
          </a:p>
        </p:txBody>
      </p:sp>
      <p:sp>
        <p:nvSpPr>
          <p:cNvPr id="78" name="Rounded Rectangle 77">
            <a:extLst>
              <a:ext uri="{FF2B5EF4-FFF2-40B4-BE49-F238E27FC236}">
                <a16:creationId xmlns:a16="http://schemas.microsoft.com/office/drawing/2014/main" id="{908F78F6-2782-1347-8F32-93ABBD1CEC7B}"/>
              </a:ext>
            </a:extLst>
          </p:cNvPr>
          <p:cNvSpPr/>
          <p:nvPr/>
        </p:nvSpPr>
        <p:spPr>
          <a:xfrm>
            <a:off x="10012348" y="3992820"/>
            <a:ext cx="146765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Management</a:t>
            </a:r>
          </a:p>
        </p:txBody>
      </p:sp>
      <p:sp>
        <p:nvSpPr>
          <p:cNvPr id="79" name="Rounded Rectangle 78">
            <a:extLst>
              <a:ext uri="{FF2B5EF4-FFF2-40B4-BE49-F238E27FC236}">
                <a16:creationId xmlns:a16="http://schemas.microsoft.com/office/drawing/2014/main" id="{B432E7AA-793D-7547-8404-ED843F08E0FF}"/>
              </a:ext>
            </a:extLst>
          </p:cNvPr>
          <p:cNvSpPr/>
          <p:nvPr/>
        </p:nvSpPr>
        <p:spPr>
          <a:xfrm>
            <a:off x="6317482" y="4344778"/>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Notifications</a:t>
            </a:r>
          </a:p>
        </p:txBody>
      </p:sp>
      <p:sp>
        <p:nvSpPr>
          <p:cNvPr id="80" name="Rounded Rectangle 79">
            <a:extLst>
              <a:ext uri="{FF2B5EF4-FFF2-40B4-BE49-F238E27FC236}">
                <a16:creationId xmlns:a16="http://schemas.microsoft.com/office/drawing/2014/main" id="{2EA1E049-3BBF-234C-9A03-F4EEB0471408}"/>
              </a:ext>
            </a:extLst>
          </p:cNvPr>
          <p:cNvSpPr/>
          <p:nvPr/>
        </p:nvSpPr>
        <p:spPr>
          <a:xfrm>
            <a:off x="7436637" y="4340300"/>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Web Apps</a:t>
            </a:r>
          </a:p>
        </p:txBody>
      </p:sp>
      <p:sp>
        <p:nvSpPr>
          <p:cNvPr id="81" name="Rounded Rectangle 80">
            <a:extLst>
              <a:ext uri="{FF2B5EF4-FFF2-40B4-BE49-F238E27FC236}">
                <a16:creationId xmlns:a16="http://schemas.microsoft.com/office/drawing/2014/main" id="{847C8168-E3F3-C54C-9E80-6368766113E1}"/>
              </a:ext>
            </a:extLst>
          </p:cNvPr>
          <p:cNvSpPr/>
          <p:nvPr/>
        </p:nvSpPr>
        <p:spPr>
          <a:xfrm>
            <a:off x="8544325" y="4344727"/>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82" name="Rounded Rectangle 81">
            <a:extLst>
              <a:ext uri="{FF2B5EF4-FFF2-40B4-BE49-F238E27FC236}">
                <a16:creationId xmlns:a16="http://schemas.microsoft.com/office/drawing/2014/main" id="{0492F4AC-C8A4-BD4D-9E5F-86790D03C4A1}"/>
              </a:ext>
            </a:extLst>
          </p:cNvPr>
          <p:cNvSpPr/>
          <p:nvPr/>
        </p:nvSpPr>
        <p:spPr>
          <a:xfrm>
            <a:off x="9652014" y="4354118"/>
            <a:ext cx="835012"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Apps</a:t>
            </a:r>
          </a:p>
        </p:txBody>
      </p:sp>
      <p:sp>
        <p:nvSpPr>
          <p:cNvPr id="83" name="Rounded Rectangle 82">
            <a:extLst>
              <a:ext uri="{FF2B5EF4-FFF2-40B4-BE49-F238E27FC236}">
                <a16:creationId xmlns:a16="http://schemas.microsoft.com/office/drawing/2014/main" id="{6591AAE6-3480-A94E-A937-0CBEFBF45415}"/>
              </a:ext>
            </a:extLst>
          </p:cNvPr>
          <p:cNvSpPr/>
          <p:nvPr/>
        </p:nvSpPr>
        <p:spPr>
          <a:xfrm>
            <a:off x="10553758" y="4355438"/>
            <a:ext cx="92624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SEARCH</a:t>
            </a:r>
          </a:p>
        </p:txBody>
      </p:sp>
      <p:sp>
        <p:nvSpPr>
          <p:cNvPr id="84" name="Rounded Rectangle 83">
            <a:extLst>
              <a:ext uri="{FF2B5EF4-FFF2-40B4-BE49-F238E27FC236}">
                <a16:creationId xmlns:a16="http://schemas.microsoft.com/office/drawing/2014/main" id="{6EB6CB3C-8E2E-2746-A923-E45F7AE374AA}"/>
              </a:ext>
            </a:extLst>
          </p:cNvPr>
          <p:cNvSpPr/>
          <p:nvPr/>
        </p:nvSpPr>
        <p:spPr>
          <a:xfrm>
            <a:off x="2229822" y="2914667"/>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B2C</a:t>
            </a:r>
          </a:p>
        </p:txBody>
      </p:sp>
      <p:sp>
        <p:nvSpPr>
          <p:cNvPr id="85" name="Rounded Rectangle 84">
            <a:extLst>
              <a:ext uri="{FF2B5EF4-FFF2-40B4-BE49-F238E27FC236}">
                <a16:creationId xmlns:a16="http://schemas.microsoft.com/office/drawing/2014/main" id="{DB2F1E42-FE4A-3B41-A696-0EE018F4E309}"/>
              </a:ext>
            </a:extLst>
          </p:cNvPr>
          <p:cNvSpPr/>
          <p:nvPr/>
        </p:nvSpPr>
        <p:spPr>
          <a:xfrm>
            <a:off x="3419289" y="2909863"/>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MFA</a:t>
            </a:r>
          </a:p>
        </p:txBody>
      </p:sp>
      <p:sp>
        <p:nvSpPr>
          <p:cNvPr id="86" name="Rounded Rectangle 85">
            <a:extLst>
              <a:ext uri="{FF2B5EF4-FFF2-40B4-BE49-F238E27FC236}">
                <a16:creationId xmlns:a16="http://schemas.microsoft.com/office/drawing/2014/main" id="{62DABB00-C676-974C-8EDF-774D2E7C1D07}"/>
              </a:ext>
            </a:extLst>
          </p:cNvPr>
          <p:cNvSpPr/>
          <p:nvPr/>
        </p:nvSpPr>
        <p:spPr>
          <a:xfrm>
            <a:off x="4588407" y="2910032"/>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WAF</a:t>
            </a:r>
          </a:p>
        </p:txBody>
      </p:sp>
      <p:sp>
        <p:nvSpPr>
          <p:cNvPr id="87" name="Rounded Rectangle 86">
            <a:extLst>
              <a:ext uri="{FF2B5EF4-FFF2-40B4-BE49-F238E27FC236}">
                <a16:creationId xmlns:a16="http://schemas.microsoft.com/office/drawing/2014/main" id="{790BF2C7-41E5-D340-A387-2368DABCBAD9}"/>
              </a:ext>
            </a:extLst>
          </p:cNvPr>
          <p:cNvSpPr/>
          <p:nvPr/>
        </p:nvSpPr>
        <p:spPr>
          <a:xfrm>
            <a:off x="1127096" y="331102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AD</a:t>
            </a:r>
          </a:p>
        </p:txBody>
      </p:sp>
      <p:sp>
        <p:nvSpPr>
          <p:cNvPr id="88" name="Rounded Rectangle 87">
            <a:extLst>
              <a:ext uri="{FF2B5EF4-FFF2-40B4-BE49-F238E27FC236}">
                <a16:creationId xmlns:a16="http://schemas.microsoft.com/office/drawing/2014/main" id="{E235DF00-4D9D-B04A-B0BA-2CA307CC923F}"/>
              </a:ext>
            </a:extLst>
          </p:cNvPr>
          <p:cNvSpPr/>
          <p:nvPr/>
        </p:nvSpPr>
        <p:spPr>
          <a:xfrm>
            <a:off x="2317502" y="330655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KEY VAULT</a:t>
            </a:r>
          </a:p>
        </p:txBody>
      </p:sp>
      <p:sp>
        <p:nvSpPr>
          <p:cNvPr id="89" name="Rounded Rectangle 88">
            <a:extLst>
              <a:ext uri="{FF2B5EF4-FFF2-40B4-BE49-F238E27FC236}">
                <a16:creationId xmlns:a16="http://schemas.microsoft.com/office/drawing/2014/main" id="{43D225AB-FBD4-C341-86EC-E8B14CBAA029}"/>
              </a:ext>
            </a:extLst>
          </p:cNvPr>
          <p:cNvSpPr/>
          <p:nvPr/>
        </p:nvSpPr>
        <p:spPr>
          <a:xfrm>
            <a:off x="3539369" y="3316284"/>
            <a:ext cx="1239799"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Security Center</a:t>
            </a:r>
          </a:p>
        </p:txBody>
      </p:sp>
      <p:sp>
        <p:nvSpPr>
          <p:cNvPr id="90" name="Rounded Rectangle 89">
            <a:extLst>
              <a:ext uri="{FF2B5EF4-FFF2-40B4-BE49-F238E27FC236}">
                <a16:creationId xmlns:a16="http://schemas.microsoft.com/office/drawing/2014/main" id="{22FA7E73-A9DB-1940-86C8-827D3BB8B1B3}"/>
              </a:ext>
            </a:extLst>
          </p:cNvPr>
          <p:cNvSpPr/>
          <p:nvPr/>
        </p:nvSpPr>
        <p:spPr>
          <a:xfrm>
            <a:off x="4884625" y="3326642"/>
            <a:ext cx="865257"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RBAC</a:t>
            </a:r>
          </a:p>
        </p:txBody>
      </p:sp>
      <p:sp>
        <p:nvSpPr>
          <p:cNvPr id="91" name="Rounded Rectangle 90">
            <a:extLst>
              <a:ext uri="{FF2B5EF4-FFF2-40B4-BE49-F238E27FC236}">
                <a16:creationId xmlns:a16="http://schemas.microsoft.com/office/drawing/2014/main" id="{A961AFB1-C79E-1943-86AC-594B90E9E46B}"/>
              </a:ext>
            </a:extLst>
          </p:cNvPr>
          <p:cNvSpPr/>
          <p:nvPr/>
        </p:nvSpPr>
        <p:spPr>
          <a:xfrm>
            <a:off x="8464598" y="2893670"/>
            <a:ext cx="955835"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Central</a:t>
            </a:r>
          </a:p>
        </p:txBody>
      </p:sp>
      <p:sp>
        <p:nvSpPr>
          <p:cNvPr id="92" name="Rounded Rectangle 91">
            <a:extLst>
              <a:ext uri="{FF2B5EF4-FFF2-40B4-BE49-F238E27FC236}">
                <a16:creationId xmlns:a16="http://schemas.microsoft.com/office/drawing/2014/main" id="{EE7874E2-1C8B-9145-86BA-595BB0B0C950}"/>
              </a:ext>
            </a:extLst>
          </p:cNvPr>
          <p:cNvSpPr/>
          <p:nvPr/>
        </p:nvSpPr>
        <p:spPr>
          <a:xfrm>
            <a:off x="9681568" y="2904536"/>
            <a:ext cx="775904" cy="147570"/>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Hub</a:t>
            </a:r>
          </a:p>
        </p:txBody>
      </p:sp>
      <p:sp>
        <p:nvSpPr>
          <p:cNvPr id="93" name="Rounded Rectangle 92">
            <a:extLst>
              <a:ext uri="{FF2B5EF4-FFF2-40B4-BE49-F238E27FC236}">
                <a16:creationId xmlns:a16="http://schemas.microsoft.com/office/drawing/2014/main" id="{8867FF61-76DA-7F4F-9677-F50DD2D12CBF}"/>
              </a:ext>
            </a:extLst>
          </p:cNvPr>
          <p:cNvSpPr/>
          <p:nvPr/>
        </p:nvSpPr>
        <p:spPr>
          <a:xfrm>
            <a:off x="9595825" y="3074456"/>
            <a:ext cx="974718" cy="180136"/>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Hubs</a:t>
            </a:r>
          </a:p>
        </p:txBody>
      </p:sp>
      <p:sp>
        <p:nvSpPr>
          <p:cNvPr id="94" name="Rounded Rectangle 93">
            <a:extLst>
              <a:ext uri="{FF2B5EF4-FFF2-40B4-BE49-F238E27FC236}">
                <a16:creationId xmlns:a16="http://schemas.microsoft.com/office/drawing/2014/main" id="{2AA33E40-90C3-1445-A19E-43DA3AB8FDC6}"/>
              </a:ext>
            </a:extLst>
          </p:cNvPr>
          <p:cNvSpPr/>
          <p:nvPr/>
        </p:nvSpPr>
        <p:spPr>
          <a:xfrm>
            <a:off x="10590999" y="2871445"/>
            <a:ext cx="1342208" cy="210021"/>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 Hubs</a:t>
            </a:r>
          </a:p>
        </p:txBody>
      </p:sp>
      <p:sp>
        <p:nvSpPr>
          <p:cNvPr id="96" name="Rounded Rectangle 95">
            <a:extLst>
              <a:ext uri="{FF2B5EF4-FFF2-40B4-BE49-F238E27FC236}">
                <a16:creationId xmlns:a16="http://schemas.microsoft.com/office/drawing/2014/main" id="{59AAF9BD-BD54-BF4C-BD7E-83619923B8A3}"/>
              </a:ext>
            </a:extLst>
          </p:cNvPr>
          <p:cNvSpPr/>
          <p:nvPr/>
        </p:nvSpPr>
        <p:spPr>
          <a:xfrm>
            <a:off x="11084259" y="3099866"/>
            <a:ext cx="817228" cy="169609"/>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Edge</a:t>
            </a:r>
          </a:p>
        </p:txBody>
      </p:sp>
      <p:sp>
        <p:nvSpPr>
          <p:cNvPr id="97" name="Rounded Rectangle 96">
            <a:extLst>
              <a:ext uri="{FF2B5EF4-FFF2-40B4-BE49-F238E27FC236}">
                <a16:creationId xmlns:a16="http://schemas.microsoft.com/office/drawing/2014/main" id="{7F1C0D56-F4DB-CB44-8521-0A94B2D317E6}"/>
              </a:ext>
            </a:extLst>
          </p:cNvPr>
          <p:cNvSpPr/>
          <p:nvPr/>
        </p:nvSpPr>
        <p:spPr>
          <a:xfrm>
            <a:off x="6780750" y="3395414"/>
            <a:ext cx="9876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Bus</a:t>
            </a:r>
          </a:p>
        </p:txBody>
      </p:sp>
      <p:sp>
        <p:nvSpPr>
          <p:cNvPr id="99" name="Rounded Rectangle 98">
            <a:extLst>
              <a:ext uri="{FF2B5EF4-FFF2-40B4-BE49-F238E27FC236}">
                <a16:creationId xmlns:a16="http://schemas.microsoft.com/office/drawing/2014/main" id="{1A7931BE-1844-2F41-BEAB-CDA626D77347}"/>
              </a:ext>
            </a:extLst>
          </p:cNvPr>
          <p:cNvSpPr/>
          <p:nvPr/>
        </p:nvSpPr>
        <p:spPr>
          <a:xfrm>
            <a:off x="7852420" y="3390069"/>
            <a:ext cx="1276114"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BizTalk Services</a:t>
            </a:r>
          </a:p>
        </p:txBody>
      </p:sp>
      <p:sp>
        <p:nvSpPr>
          <p:cNvPr id="100" name="Rounded Rectangle 99">
            <a:extLst>
              <a:ext uri="{FF2B5EF4-FFF2-40B4-BE49-F238E27FC236}">
                <a16:creationId xmlns:a16="http://schemas.microsoft.com/office/drawing/2014/main" id="{74A66187-E138-3244-B520-184CCD48BD0A}"/>
              </a:ext>
            </a:extLst>
          </p:cNvPr>
          <p:cNvSpPr/>
          <p:nvPr/>
        </p:nvSpPr>
        <p:spPr>
          <a:xfrm>
            <a:off x="9212533" y="3413510"/>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101" name="Rounded Rectangle 100">
            <a:extLst>
              <a:ext uri="{FF2B5EF4-FFF2-40B4-BE49-F238E27FC236}">
                <a16:creationId xmlns:a16="http://schemas.microsoft.com/office/drawing/2014/main" id="{28F75F0C-38C7-DB4F-91A3-EB2A0E92FB99}"/>
              </a:ext>
            </a:extLst>
          </p:cNvPr>
          <p:cNvSpPr/>
          <p:nvPr/>
        </p:nvSpPr>
        <p:spPr>
          <a:xfrm>
            <a:off x="10339578" y="3423916"/>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Grid</a:t>
            </a:r>
          </a:p>
        </p:txBody>
      </p:sp>
      <p:sp>
        <p:nvSpPr>
          <p:cNvPr id="102" name="Rounded Rectangle 101">
            <a:extLst>
              <a:ext uri="{FF2B5EF4-FFF2-40B4-BE49-F238E27FC236}">
                <a16:creationId xmlns:a16="http://schemas.microsoft.com/office/drawing/2014/main" id="{C0E1FC73-37C4-154E-851B-FB4E30BD836D}"/>
              </a:ext>
            </a:extLst>
          </p:cNvPr>
          <p:cNvSpPr/>
          <p:nvPr/>
        </p:nvSpPr>
        <p:spPr>
          <a:xfrm>
            <a:off x="3459244" y="1861304"/>
            <a:ext cx="1798140"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APPLICATION INSIGHTS</a:t>
            </a:r>
          </a:p>
        </p:txBody>
      </p:sp>
      <p:sp>
        <p:nvSpPr>
          <p:cNvPr id="104" name="Rounded Rectangle 103">
            <a:extLst>
              <a:ext uri="{FF2B5EF4-FFF2-40B4-BE49-F238E27FC236}">
                <a16:creationId xmlns:a16="http://schemas.microsoft.com/office/drawing/2014/main" id="{AE704C15-9B05-C244-9EE9-246D2FD36C78}"/>
              </a:ext>
            </a:extLst>
          </p:cNvPr>
          <p:cNvSpPr/>
          <p:nvPr/>
        </p:nvSpPr>
        <p:spPr>
          <a:xfrm>
            <a:off x="5284783" y="1863942"/>
            <a:ext cx="1123161"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AUTOMATION</a:t>
            </a:r>
          </a:p>
        </p:txBody>
      </p:sp>
      <p:sp>
        <p:nvSpPr>
          <p:cNvPr id="105" name="Rounded Rectangle 104">
            <a:extLst>
              <a:ext uri="{FF2B5EF4-FFF2-40B4-BE49-F238E27FC236}">
                <a16:creationId xmlns:a16="http://schemas.microsoft.com/office/drawing/2014/main" id="{103BC9C0-3E4C-434B-B7C1-7E7BEC7733D8}"/>
              </a:ext>
            </a:extLst>
          </p:cNvPr>
          <p:cNvSpPr/>
          <p:nvPr/>
        </p:nvSpPr>
        <p:spPr>
          <a:xfrm>
            <a:off x="955152" y="2167500"/>
            <a:ext cx="708938"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BILLING</a:t>
            </a:r>
          </a:p>
        </p:txBody>
      </p:sp>
      <p:sp>
        <p:nvSpPr>
          <p:cNvPr id="106" name="Rounded Rectangle 105">
            <a:extLst>
              <a:ext uri="{FF2B5EF4-FFF2-40B4-BE49-F238E27FC236}">
                <a16:creationId xmlns:a16="http://schemas.microsoft.com/office/drawing/2014/main" id="{98DA7AA6-9A83-A847-9727-1F8F4EE66848}"/>
              </a:ext>
            </a:extLst>
          </p:cNvPr>
          <p:cNvSpPr/>
          <p:nvPr/>
        </p:nvSpPr>
        <p:spPr>
          <a:xfrm>
            <a:off x="1728414" y="217701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MONITOR</a:t>
            </a:r>
          </a:p>
        </p:txBody>
      </p:sp>
      <p:sp>
        <p:nvSpPr>
          <p:cNvPr id="107" name="Rounded Rectangle 106">
            <a:extLst>
              <a:ext uri="{FF2B5EF4-FFF2-40B4-BE49-F238E27FC236}">
                <a16:creationId xmlns:a16="http://schemas.microsoft.com/office/drawing/2014/main" id="{E2FFE880-B9D2-1642-8E54-26A4D8AFD108}"/>
              </a:ext>
            </a:extLst>
          </p:cNvPr>
          <p:cNvSpPr/>
          <p:nvPr/>
        </p:nvSpPr>
        <p:spPr>
          <a:xfrm>
            <a:off x="3101737" y="218818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 ANALYTICS</a:t>
            </a:r>
          </a:p>
        </p:txBody>
      </p:sp>
      <p:sp>
        <p:nvSpPr>
          <p:cNvPr id="108" name="Rounded Rectangle 107">
            <a:extLst>
              <a:ext uri="{FF2B5EF4-FFF2-40B4-BE49-F238E27FC236}">
                <a16:creationId xmlns:a16="http://schemas.microsoft.com/office/drawing/2014/main" id="{15278E62-C402-5947-B8BF-D850A3992177}"/>
              </a:ext>
            </a:extLst>
          </p:cNvPr>
          <p:cNvSpPr/>
          <p:nvPr/>
        </p:nvSpPr>
        <p:spPr>
          <a:xfrm>
            <a:off x="4430367" y="2188184"/>
            <a:ext cx="85441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ADVISOR</a:t>
            </a:r>
          </a:p>
        </p:txBody>
      </p:sp>
      <p:sp>
        <p:nvSpPr>
          <p:cNvPr id="109" name="Rounded Rectangle 108">
            <a:extLst>
              <a:ext uri="{FF2B5EF4-FFF2-40B4-BE49-F238E27FC236}">
                <a16:creationId xmlns:a16="http://schemas.microsoft.com/office/drawing/2014/main" id="{B59739F2-CEA9-6F49-831B-6224B1FCD793}"/>
              </a:ext>
            </a:extLst>
          </p:cNvPr>
          <p:cNvSpPr/>
          <p:nvPr/>
        </p:nvSpPr>
        <p:spPr>
          <a:xfrm>
            <a:off x="5340154" y="2194463"/>
            <a:ext cx="151784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NETWORK WATCHER</a:t>
            </a:r>
          </a:p>
        </p:txBody>
      </p:sp>
      <p:sp>
        <p:nvSpPr>
          <p:cNvPr id="110" name="Rounded Rectangle 109">
            <a:extLst>
              <a:ext uri="{FF2B5EF4-FFF2-40B4-BE49-F238E27FC236}">
                <a16:creationId xmlns:a16="http://schemas.microsoft.com/office/drawing/2014/main" id="{F24E6EF4-20BC-7D48-A06E-230B52664A6E}"/>
              </a:ext>
            </a:extLst>
          </p:cNvPr>
          <p:cNvSpPr/>
          <p:nvPr/>
        </p:nvSpPr>
        <p:spPr>
          <a:xfrm>
            <a:off x="2638621" y="2524796"/>
            <a:ext cx="1517846" cy="211884"/>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SCHEDULER</a:t>
            </a:r>
          </a:p>
        </p:txBody>
      </p:sp>
      <p:sp>
        <p:nvSpPr>
          <p:cNvPr id="111" name="Rounded Rectangle 110">
            <a:extLst>
              <a:ext uri="{FF2B5EF4-FFF2-40B4-BE49-F238E27FC236}">
                <a16:creationId xmlns:a16="http://schemas.microsoft.com/office/drawing/2014/main" id="{A0A0DB7A-9918-B34C-A513-225036D84136}"/>
              </a:ext>
            </a:extLst>
          </p:cNvPr>
          <p:cNvSpPr/>
          <p:nvPr/>
        </p:nvSpPr>
        <p:spPr>
          <a:xfrm>
            <a:off x="9476938" y="1870979"/>
            <a:ext cx="818462" cy="29302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REST APIs</a:t>
            </a:r>
          </a:p>
        </p:txBody>
      </p:sp>
      <p:sp>
        <p:nvSpPr>
          <p:cNvPr id="112" name="Rounded Rectangle 111">
            <a:extLst>
              <a:ext uri="{FF2B5EF4-FFF2-40B4-BE49-F238E27FC236}">
                <a16:creationId xmlns:a16="http://schemas.microsoft.com/office/drawing/2014/main" id="{33C8B71E-65AC-A949-B6D6-6053D3A01972}"/>
              </a:ext>
            </a:extLst>
          </p:cNvPr>
          <p:cNvSpPr/>
          <p:nvPr/>
        </p:nvSpPr>
        <p:spPr>
          <a:xfrm>
            <a:off x="10399324" y="1870979"/>
            <a:ext cx="15021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STORAGE EXPLORER &amp; EMULATOR </a:t>
            </a:r>
          </a:p>
        </p:txBody>
      </p:sp>
      <p:sp>
        <p:nvSpPr>
          <p:cNvPr id="113" name="Rounded Rectangle 112">
            <a:extLst>
              <a:ext uri="{FF2B5EF4-FFF2-40B4-BE49-F238E27FC236}">
                <a16:creationId xmlns:a16="http://schemas.microsoft.com/office/drawing/2014/main" id="{5B87E614-C75C-FA49-A440-D3F06F4D2E97}"/>
              </a:ext>
            </a:extLst>
          </p:cNvPr>
          <p:cNvSpPr/>
          <p:nvPr/>
        </p:nvSpPr>
        <p:spPr>
          <a:xfrm>
            <a:off x="7322590" y="2216828"/>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VISUAL STUDIO</a:t>
            </a:r>
          </a:p>
        </p:txBody>
      </p:sp>
      <p:sp>
        <p:nvSpPr>
          <p:cNvPr id="114" name="Rounded Rectangle 113">
            <a:extLst>
              <a:ext uri="{FF2B5EF4-FFF2-40B4-BE49-F238E27FC236}">
                <a16:creationId xmlns:a16="http://schemas.microsoft.com/office/drawing/2014/main" id="{1AA0F45E-5753-044A-9FE6-735216B9492E}"/>
              </a:ext>
            </a:extLst>
          </p:cNvPr>
          <p:cNvSpPr/>
          <p:nvPr/>
        </p:nvSpPr>
        <p:spPr>
          <a:xfrm>
            <a:off x="8621508" y="2227259"/>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POWERSHELL</a:t>
            </a:r>
          </a:p>
        </p:txBody>
      </p:sp>
      <p:sp>
        <p:nvSpPr>
          <p:cNvPr id="115" name="Rounded Rectangle 114">
            <a:extLst>
              <a:ext uri="{FF2B5EF4-FFF2-40B4-BE49-F238E27FC236}">
                <a16:creationId xmlns:a16="http://schemas.microsoft.com/office/drawing/2014/main" id="{C464EE1F-9072-3048-AF13-939CA270A982}"/>
              </a:ext>
            </a:extLst>
          </p:cNvPr>
          <p:cNvSpPr/>
          <p:nvPr/>
        </p:nvSpPr>
        <p:spPr>
          <a:xfrm>
            <a:off x="9919861" y="2229639"/>
            <a:ext cx="4794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CLI</a:t>
            </a:r>
          </a:p>
        </p:txBody>
      </p:sp>
      <p:sp>
        <p:nvSpPr>
          <p:cNvPr id="116" name="Rounded Rectangle 115">
            <a:extLst>
              <a:ext uri="{FF2B5EF4-FFF2-40B4-BE49-F238E27FC236}">
                <a16:creationId xmlns:a16="http://schemas.microsoft.com/office/drawing/2014/main" id="{9DBEFA65-165A-454C-8C5A-0EBBFF5D1A4B}"/>
              </a:ext>
            </a:extLst>
          </p:cNvPr>
          <p:cNvSpPr/>
          <p:nvPr/>
        </p:nvSpPr>
        <p:spPr>
          <a:xfrm>
            <a:off x="10487026" y="2245214"/>
            <a:ext cx="1414461"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ARM TEMPLATES</a:t>
            </a:r>
          </a:p>
        </p:txBody>
      </p:sp>
      <p:sp>
        <p:nvSpPr>
          <p:cNvPr id="117" name="Rounded Rectangle 116">
            <a:extLst>
              <a:ext uri="{FF2B5EF4-FFF2-40B4-BE49-F238E27FC236}">
                <a16:creationId xmlns:a16="http://schemas.microsoft.com/office/drawing/2014/main" id="{1654E6E2-D758-A74A-B58A-D70E7574525F}"/>
              </a:ext>
            </a:extLst>
          </p:cNvPr>
          <p:cNvSpPr/>
          <p:nvPr/>
        </p:nvSpPr>
        <p:spPr>
          <a:xfrm>
            <a:off x="9553153" y="4951289"/>
            <a:ext cx="576759"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K8s</a:t>
            </a:r>
          </a:p>
        </p:txBody>
      </p:sp>
    </p:spTree>
    <p:extLst>
      <p:ext uri="{BB962C8B-B14F-4D97-AF65-F5344CB8AC3E}">
        <p14:creationId xmlns:p14="http://schemas.microsoft.com/office/powerpoint/2010/main" val="14156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500" fill="hold"/>
                                        <p:tgtEl>
                                          <p:spTgt spid="11"/>
                                        </p:tgtEl>
                                        <p:attrNameLst>
                                          <p:attrName>ppt_x</p:attrName>
                                        </p:attrNameLst>
                                      </p:cBhvr>
                                      <p:tavLst>
                                        <p:tav tm="0">
                                          <p:val>
                                            <p:strVal val="#ppt_x"/>
                                          </p:val>
                                        </p:tav>
                                        <p:tav tm="100000">
                                          <p:val>
                                            <p:strVal val="#ppt_x"/>
                                          </p:val>
                                        </p:tav>
                                      </p:tavLst>
                                    </p:anim>
                                    <p:anim calcmode="lin" valueType="num">
                                      <p:cBhvr additive="base">
                                        <p:cTn id="10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fill="hold"/>
                                        <p:tgtEl>
                                          <p:spTgt spid="13"/>
                                        </p:tgtEl>
                                        <p:attrNameLst>
                                          <p:attrName>ppt_x</p:attrName>
                                        </p:attrNameLst>
                                      </p:cBhvr>
                                      <p:tavLst>
                                        <p:tav tm="0">
                                          <p:val>
                                            <p:strVal val="#ppt_x"/>
                                          </p:val>
                                        </p:tav>
                                        <p:tav tm="100000">
                                          <p:val>
                                            <p:strVal val="#ppt_x"/>
                                          </p:val>
                                        </p:tav>
                                      </p:tavLst>
                                    </p:anim>
                                    <p:anim calcmode="lin" valueType="num">
                                      <p:cBhvr additive="base">
                                        <p:cTn id="106" dur="500" fill="hold"/>
                                        <p:tgtEl>
                                          <p:spTgt spid="1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fill="hold"/>
                                        <p:tgtEl>
                                          <p:spTgt spid="32"/>
                                        </p:tgtEl>
                                        <p:attrNameLst>
                                          <p:attrName>ppt_x</p:attrName>
                                        </p:attrNameLst>
                                      </p:cBhvr>
                                      <p:tavLst>
                                        <p:tav tm="0">
                                          <p:val>
                                            <p:strVal val="#ppt_x"/>
                                          </p:val>
                                        </p:tav>
                                        <p:tav tm="100000">
                                          <p:val>
                                            <p:strVal val="#ppt_x"/>
                                          </p:val>
                                        </p:tav>
                                      </p:tavLst>
                                    </p:anim>
                                    <p:anim calcmode="lin" valueType="num">
                                      <p:cBhvr additive="base">
                                        <p:cTn id="126" dur="500" fill="hold"/>
                                        <p:tgtEl>
                                          <p:spTgt spid="3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additive="base">
                                        <p:cTn id="129" dur="500" fill="hold"/>
                                        <p:tgtEl>
                                          <p:spTgt spid="33"/>
                                        </p:tgtEl>
                                        <p:attrNameLst>
                                          <p:attrName>ppt_x</p:attrName>
                                        </p:attrNameLst>
                                      </p:cBhvr>
                                      <p:tavLst>
                                        <p:tav tm="0">
                                          <p:val>
                                            <p:strVal val="#ppt_x"/>
                                          </p:val>
                                        </p:tav>
                                        <p:tav tm="100000">
                                          <p:val>
                                            <p:strVal val="#ppt_x"/>
                                          </p:val>
                                        </p:tav>
                                      </p:tavLst>
                                    </p:anim>
                                    <p:anim calcmode="lin" valueType="num">
                                      <p:cBhvr additive="base">
                                        <p:cTn id="130" dur="500" fill="hold"/>
                                        <p:tgtEl>
                                          <p:spTgt spid="3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500" fill="hold"/>
                                        <p:tgtEl>
                                          <p:spTgt spid="36"/>
                                        </p:tgtEl>
                                        <p:attrNameLst>
                                          <p:attrName>ppt_x</p:attrName>
                                        </p:attrNameLst>
                                      </p:cBhvr>
                                      <p:tavLst>
                                        <p:tav tm="0">
                                          <p:val>
                                            <p:strVal val="#ppt_x"/>
                                          </p:val>
                                        </p:tav>
                                        <p:tav tm="100000">
                                          <p:val>
                                            <p:strVal val="#ppt_x"/>
                                          </p:val>
                                        </p:tav>
                                      </p:tavLst>
                                    </p:anim>
                                    <p:anim calcmode="lin" valueType="num">
                                      <p:cBhvr additive="base">
                                        <p:cTn id="142" dur="50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fill="hold"/>
                                        <p:tgtEl>
                                          <p:spTgt spid="37"/>
                                        </p:tgtEl>
                                        <p:attrNameLst>
                                          <p:attrName>ppt_x</p:attrName>
                                        </p:attrNameLst>
                                      </p:cBhvr>
                                      <p:tavLst>
                                        <p:tav tm="0">
                                          <p:val>
                                            <p:strVal val="#ppt_x"/>
                                          </p:val>
                                        </p:tav>
                                        <p:tav tm="100000">
                                          <p:val>
                                            <p:strVal val="#ppt_x"/>
                                          </p:val>
                                        </p:tav>
                                      </p:tavLst>
                                    </p:anim>
                                    <p:anim calcmode="lin" valueType="num">
                                      <p:cBhvr additive="base">
                                        <p:cTn id="146" dur="500" fill="hold"/>
                                        <p:tgtEl>
                                          <p:spTgt spid="3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500" fill="hold"/>
                                        <p:tgtEl>
                                          <p:spTgt spid="38"/>
                                        </p:tgtEl>
                                        <p:attrNameLst>
                                          <p:attrName>ppt_x</p:attrName>
                                        </p:attrNameLst>
                                      </p:cBhvr>
                                      <p:tavLst>
                                        <p:tav tm="0">
                                          <p:val>
                                            <p:strVal val="#ppt_x"/>
                                          </p:val>
                                        </p:tav>
                                        <p:tav tm="100000">
                                          <p:val>
                                            <p:strVal val="#ppt_x"/>
                                          </p:val>
                                        </p:tav>
                                      </p:tavLst>
                                    </p:anim>
                                    <p:anim calcmode="lin" valueType="num">
                                      <p:cBhvr additive="base">
                                        <p:cTn id="150" dur="500" fill="hold"/>
                                        <p:tgtEl>
                                          <p:spTgt spid="38"/>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3"/>
                                        </p:tgtEl>
                                        <p:attrNameLst>
                                          <p:attrName>style.visibility</p:attrName>
                                        </p:attrNameLst>
                                      </p:cBhvr>
                                      <p:to>
                                        <p:strVal val="visible"/>
                                      </p:to>
                                    </p:set>
                                    <p:anim calcmode="lin" valueType="num">
                                      <p:cBhvr additive="base">
                                        <p:cTn id="173" dur="500" fill="hold"/>
                                        <p:tgtEl>
                                          <p:spTgt spid="43"/>
                                        </p:tgtEl>
                                        <p:attrNameLst>
                                          <p:attrName>ppt_x</p:attrName>
                                        </p:attrNameLst>
                                      </p:cBhvr>
                                      <p:tavLst>
                                        <p:tav tm="0">
                                          <p:val>
                                            <p:strVal val="#ppt_x"/>
                                          </p:val>
                                        </p:tav>
                                        <p:tav tm="100000">
                                          <p:val>
                                            <p:strVal val="#ppt_x"/>
                                          </p:val>
                                        </p:tav>
                                      </p:tavLst>
                                    </p:anim>
                                    <p:anim calcmode="lin" valueType="num">
                                      <p:cBhvr additive="base">
                                        <p:cTn id="17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additive="base">
                                        <p:cTn id="179" dur="500" fill="hold"/>
                                        <p:tgtEl>
                                          <p:spTgt spid="44"/>
                                        </p:tgtEl>
                                        <p:attrNameLst>
                                          <p:attrName>ppt_x</p:attrName>
                                        </p:attrNameLst>
                                      </p:cBhvr>
                                      <p:tavLst>
                                        <p:tav tm="0">
                                          <p:val>
                                            <p:strVal val="#ppt_x"/>
                                          </p:val>
                                        </p:tav>
                                        <p:tav tm="100000">
                                          <p:val>
                                            <p:strVal val="#ppt_x"/>
                                          </p:val>
                                        </p:tav>
                                      </p:tavLst>
                                    </p:anim>
                                    <p:anim calcmode="lin" valueType="num">
                                      <p:cBhvr additive="base">
                                        <p:cTn id="1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additive="base">
                                        <p:cTn id="185" dur="500" fill="hold"/>
                                        <p:tgtEl>
                                          <p:spTgt spid="45"/>
                                        </p:tgtEl>
                                        <p:attrNameLst>
                                          <p:attrName>ppt_x</p:attrName>
                                        </p:attrNameLst>
                                      </p:cBhvr>
                                      <p:tavLst>
                                        <p:tav tm="0">
                                          <p:val>
                                            <p:strVal val="#ppt_x"/>
                                          </p:val>
                                        </p:tav>
                                        <p:tav tm="100000">
                                          <p:val>
                                            <p:strVal val="#ppt_x"/>
                                          </p:val>
                                        </p:tav>
                                      </p:tavLst>
                                    </p:anim>
                                    <p:anim calcmode="lin" valueType="num">
                                      <p:cBhvr additive="base">
                                        <p:cTn id="1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46"/>
                                        </p:tgtEl>
                                        <p:attrNameLst>
                                          <p:attrName>style.visibility</p:attrName>
                                        </p:attrNameLst>
                                      </p:cBhvr>
                                      <p:to>
                                        <p:strVal val="visible"/>
                                      </p:to>
                                    </p:set>
                                    <p:anim calcmode="lin" valueType="num">
                                      <p:cBhvr additive="base">
                                        <p:cTn id="191" dur="500" fill="hold"/>
                                        <p:tgtEl>
                                          <p:spTgt spid="46"/>
                                        </p:tgtEl>
                                        <p:attrNameLst>
                                          <p:attrName>ppt_x</p:attrName>
                                        </p:attrNameLst>
                                      </p:cBhvr>
                                      <p:tavLst>
                                        <p:tav tm="0">
                                          <p:val>
                                            <p:strVal val="#ppt_x"/>
                                          </p:val>
                                        </p:tav>
                                        <p:tav tm="100000">
                                          <p:val>
                                            <p:strVal val="#ppt_x"/>
                                          </p:val>
                                        </p:tav>
                                      </p:tavLst>
                                    </p:anim>
                                    <p:anim calcmode="lin" valueType="num">
                                      <p:cBhvr additive="base">
                                        <p:cTn id="19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7"/>
                                        </p:tgtEl>
                                        <p:attrNameLst>
                                          <p:attrName>style.visibility</p:attrName>
                                        </p:attrNameLst>
                                      </p:cBhvr>
                                      <p:to>
                                        <p:strVal val="visible"/>
                                      </p:to>
                                    </p:set>
                                    <p:anim calcmode="lin" valueType="num">
                                      <p:cBhvr additive="base">
                                        <p:cTn id="197" dur="500" fill="hold"/>
                                        <p:tgtEl>
                                          <p:spTgt spid="47"/>
                                        </p:tgtEl>
                                        <p:attrNameLst>
                                          <p:attrName>ppt_x</p:attrName>
                                        </p:attrNameLst>
                                      </p:cBhvr>
                                      <p:tavLst>
                                        <p:tav tm="0">
                                          <p:val>
                                            <p:strVal val="#ppt_x"/>
                                          </p:val>
                                        </p:tav>
                                        <p:tav tm="100000">
                                          <p:val>
                                            <p:strVal val="#ppt_x"/>
                                          </p:val>
                                        </p:tav>
                                      </p:tavLst>
                                    </p:anim>
                                    <p:anim calcmode="lin" valueType="num">
                                      <p:cBhvr additive="base">
                                        <p:cTn id="19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8"/>
                                        </p:tgtEl>
                                        <p:attrNameLst>
                                          <p:attrName>style.visibility</p:attrName>
                                        </p:attrNameLst>
                                      </p:cBhvr>
                                      <p:to>
                                        <p:strVal val="visible"/>
                                      </p:to>
                                    </p:set>
                                    <p:anim calcmode="lin" valueType="num">
                                      <p:cBhvr additive="base">
                                        <p:cTn id="203" dur="500" fill="hold"/>
                                        <p:tgtEl>
                                          <p:spTgt spid="48"/>
                                        </p:tgtEl>
                                        <p:attrNameLst>
                                          <p:attrName>ppt_x</p:attrName>
                                        </p:attrNameLst>
                                      </p:cBhvr>
                                      <p:tavLst>
                                        <p:tav tm="0">
                                          <p:val>
                                            <p:strVal val="#ppt_x"/>
                                          </p:val>
                                        </p:tav>
                                        <p:tav tm="100000">
                                          <p:val>
                                            <p:strVal val="#ppt_x"/>
                                          </p:val>
                                        </p:tav>
                                      </p:tavLst>
                                    </p:anim>
                                    <p:anim calcmode="lin" valueType="num">
                                      <p:cBhvr additive="base">
                                        <p:cTn id="20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9"/>
                                        </p:tgtEl>
                                        <p:attrNameLst>
                                          <p:attrName>style.visibility</p:attrName>
                                        </p:attrNameLst>
                                      </p:cBhvr>
                                      <p:to>
                                        <p:strVal val="visible"/>
                                      </p:to>
                                    </p:set>
                                    <p:anim calcmode="lin" valueType="num">
                                      <p:cBhvr additive="base">
                                        <p:cTn id="209" dur="500" fill="hold"/>
                                        <p:tgtEl>
                                          <p:spTgt spid="49"/>
                                        </p:tgtEl>
                                        <p:attrNameLst>
                                          <p:attrName>ppt_x</p:attrName>
                                        </p:attrNameLst>
                                      </p:cBhvr>
                                      <p:tavLst>
                                        <p:tav tm="0">
                                          <p:val>
                                            <p:strVal val="#ppt_x"/>
                                          </p:val>
                                        </p:tav>
                                        <p:tav tm="100000">
                                          <p:val>
                                            <p:strVal val="#ppt_x"/>
                                          </p:val>
                                        </p:tav>
                                      </p:tavLst>
                                    </p:anim>
                                    <p:anim calcmode="lin" valueType="num">
                                      <p:cBhvr additive="base">
                                        <p:cTn id="2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51"/>
                                        </p:tgtEl>
                                        <p:attrNameLst>
                                          <p:attrName>style.visibility</p:attrName>
                                        </p:attrNameLst>
                                      </p:cBhvr>
                                      <p:to>
                                        <p:strVal val="visible"/>
                                      </p:to>
                                    </p:set>
                                    <p:anim calcmode="lin" valueType="num">
                                      <p:cBhvr additive="base">
                                        <p:cTn id="221" dur="500" fill="hold"/>
                                        <p:tgtEl>
                                          <p:spTgt spid="51"/>
                                        </p:tgtEl>
                                        <p:attrNameLst>
                                          <p:attrName>ppt_x</p:attrName>
                                        </p:attrNameLst>
                                      </p:cBhvr>
                                      <p:tavLst>
                                        <p:tav tm="0">
                                          <p:val>
                                            <p:strVal val="#ppt_x"/>
                                          </p:val>
                                        </p:tav>
                                        <p:tav tm="100000">
                                          <p:val>
                                            <p:strVal val="#ppt_x"/>
                                          </p:val>
                                        </p:tav>
                                      </p:tavLst>
                                    </p:anim>
                                    <p:anim calcmode="lin" valueType="num">
                                      <p:cBhvr additive="base">
                                        <p:cTn id="2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52"/>
                                        </p:tgtEl>
                                        <p:attrNameLst>
                                          <p:attrName>style.visibility</p:attrName>
                                        </p:attrNameLst>
                                      </p:cBhvr>
                                      <p:to>
                                        <p:strVal val="visible"/>
                                      </p:to>
                                    </p:set>
                                    <p:anim calcmode="lin" valueType="num">
                                      <p:cBhvr additive="base">
                                        <p:cTn id="227" dur="500" fill="hold"/>
                                        <p:tgtEl>
                                          <p:spTgt spid="52"/>
                                        </p:tgtEl>
                                        <p:attrNameLst>
                                          <p:attrName>ppt_x</p:attrName>
                                        </p:attrNameLst>
                                      </p:cBhvr>
                                      <p:tavLst>
                                        <p:tav tm="0">
                                          <p:val>
                                            <p:strVal val="#ppt_x"/>
                                          </p:val>
                                        </p:tav>
                                        <p:tav tm="100000">
                                          <p:val>
                                            <p:strVal val="#ppt_x"/>
                                          </p:val>
                                        </p:tav>
                                      </p:tavLst>
                                    </p:anim>
                                    <p:anim calcmode="lin" valueType="num">
                                      <p:cBhvr additive="base">
                                        <p:cTn id="2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53"/>
                                        </p:tgtEl>
                                        <p:attrNameLst>
                                          <p:attrName>style.visibility</p:attrName>
                                        </p:attrNameLst>
                                      </p:cBhvr>
                                      <p:to>
                                        <p:strVal val="visible"/>
                                      </p:to>
                                    </p:set>
                                    <p:anim calcmode="lin" valueType="num">
                                      <p:cBhvr additive="base">
                                        <p:cTn id="233" dur="500" fill="hold"/>
                                        <p:tgtEl>
                                          <p:spTgt spid="53"/>
                                        </p:tgtEl>
                                        <p:attrNameLst>
                                          <p:attrName>ppt_x</p:attrName>
                                        </p:attrNameLst>
                                      </p:cBhvr>
                                      <p:tavLst>
                                        <p:tav tm="0">
                                          <p:val>
                                            <p:strVal val="#ppt_x"/>
                                          </p:val>
                                        </p:tav>
                                        <p:tav tm="100000">
                                          <p:val>
                                            <p:strVal val="#ppt_x"/>
                                          </p:val>
                                        </p:tav>
                                      </p:tavLst>
                                    </p:anim>
                                    <p:anim calcmode="lin" valueType="num">
                                      <p:cBhvr additive="base">
                                        <p:cTn id="2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4"/>
                                        </p:tgtEl>
                                        <p:attrNameLst>
                                          <p:attrName>style.visibility</p:attrName>
                                        </p:attrNameLst>
                                      </p:cBhvr>
                                      <p:to>
                                        <p:strVal val="visible"/>
                                      </p:to>
                                    </p:set>
                                    <p:anim calcmode="lin" valueType="num">
                                      <p:cBhvr additive="base">
                                        <p:cTn id="239" dur="500" fill="hold"/>
                                        <p:tgtEl>
                                          <p:spTgt spid="54"/>
                                        </p:tgtEl>
                                        <p:attrNameLst>
                                          <p:attrName>ppt_x</p:attrName>
                                        </p:attrNameLst>
                                      </p:cBhvr>
                                      <p:tavLst>
                                        <p:tav tm="0">
                                          <p:val>
                                            <p:strVal val="#ppt_x"/>
                                          </p:val>
                                        </p:tav>
                                        <p:tav tm="100000">
                                          <p:val>
                                            <p:strVal val="#ppt_x"/>
                                          </p:val>
                                        </p:tav>
                                      </p:tavLst>
                                    </p:anim>
                                    <p:anim calcmode="lin" valueType="num">
                                      <p:cBhvr additive="base">
                                        <p:cTn id="2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55"/>
                                        </p:tgtEl>
                                        <p:attrNameLst>
                                          <p:attrName>style.visibility</p:attrName>
                                        </p:attrNameLst>
                                      </p:cBhvr>
                                      <p:to>
                                        <p:strVal val="visible"/>
                                      </p:to>
                                    </p:set>
                                    <p:anim calcmode="lin" valueType="num">
                                      <p:cBhvr additive="base">
                                        <p:cTn id="245" dur="500" fill="hold"/>
                                        <p:tgtEl>
                                          <p:spTgt spid="55"/>
                                        </p:tgtEl>
                                        <p:attrNameLst>
                                          <p:attrName>ppt_x</p:attrName>
                                        </p:attrNameLst>
                                      </p:cBhvr>
                                      <p:tavLst>
                                        <p:tav tm="0">
                                          <p:val>
                                            <p:strVal val="#ppt_x"/>
                                          </p:val>
                                        </p:tav>
                                        <p:tav tm="100000">
                                          <p:val>
                                            <p:strVal val="#ppt_x"/>
                                          </p:val>
                                        </p:tav>
                                      </p:tavLst>
                                    </p:anim>
                                    <p:anim calcmode="lin" valueType="num">
                                      <p:cBhvr additive="base">
                                        <p:cTn id="2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56"/>
                                        </p:tgtEl>
                                        <p:attrNameLst>
                                          <p:attrName>style.visibility</p:attrName>
                                        </p:attrNameLst>
                                      </p:cBhvr>
                                      <p:to>
                                        <p:strVal val="visible"/>
                                      </p:to>
                                    </p:set>
                                    <p:anim calcmode="lin" valueType="num">
                                      <p:cBhvr additive="base">
                                        <p:cTn id="251" dur="500" fill="hold"/>
                                        <p:tgtEl>
                                          <p:spTgt spid="56"/>
                                        </p:tgtEl>
                                        <p:attrNameLst>
                                          <p:attrName>ppt_x</p:attrName>
                                        </p:attrNameLst>
                                      </p:cBhvr>
                                      <p:tavLst>
                                        <p:tav tm="0">
                                          <p:val>
                                            <p:strVal val="#ppt_x"/>
                                          </p:val>
                                        </p:tav>
                                        <p:tav tm="100000">
                                          <p:val>
                                            <p:strVal val="#ppt_x"/>
                                          </p:val>
                                        </p:tav>
                                      </p:tavLst>
                                    </p:anim>
                                    <p:anim calcmode="lin" valueType="num">
                                      <p:cBhvr additive="base">
                                        <p:cTn id="25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57"/>
                                        </p:tgtEl>
                                        <p:attrNameLst>
                                          <p:attrName>style.visibility</p:attrName>
                                        </p:attrNameLst>
                                      </p:cBhvr>
                                      <p:to>
                                        <p:strVal val="visible"/>
                                      </p:to>
                                    </p:set>
                                    <p:anim calcmode="lin" valueType="num">
                                      <p:cBhvr additive="base">
                                        <p:cTn id="257" dur="500" fill="hold"/>
                                        <p:tgtEl>
                                          <p:spTgt spid="57"/>
                                        </p:tgtEl>
                                        <p:attrNameLst>
                                          <p:attrName>ppt_x</p:attrName>
                                        </p:attrNameLst>
                                      </p:cBhvr>
                                      <p:tavLst>
                                        <p:tav tm="0">
                                          <p:val>
                                            <p:strVal val="#ppt_x"/>
                                          </p:val>
                                        </p:tav>
                                        <p:tav tm="100000">
                                          <p:val>
                                            <p:strVal val="#ppt_x"/>
                                          </p:val>
                                        </p:tav>
                                      </p:tavLst>
                                    </p:anim>
                                    <p:anim calcmode="lin" valueType="num">
                                      <p:cBhvr additive="base">
                                        <p:cTn id="2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58"/>
                                        </p:tgtEl>
                                        <p:attrNameLst>
                                          <p:attrName>style.visibility</p:attrName>
                                        </p:attrNameLst>
                                      </p:cBhvr>
                                      <p:to>
                                        <p:strVal val="visible"/>
                                      </p:to>
                                    </p:set>
                                    <p:anim calcmode="lin" valueType="num">
                                      <p:cBhvr additive="base">
                                        <p:cTn id="263" dur="500" fill="hold"/>
                                        <p:tgtEl>
                                          <p:spTgt spid="58"/>
                                        </p:tgtEl>
                                        <p:attrNameLst>
                                          <p:attrName>ppt_x</p:attrName>
                                        </p:attrNameLst>
                                      </p:cBhvr>
                                      <p:tavLst>
                                        <p:tav tm="0">
                                          <p:val>
                                            <p:strVal val="#ppt_x"/>
                                          </p:val>
                                        </p:tav>
                                        <p:tav tm="100000">
                                          <p:val>
                                            <p:strVal val="#ppt_x"/>
                                          </p:val>
                                        </p:tav>
                                      </p:tavLst>
                                    </p:anim>
                                    <p:anim calcmode="lin" valueType="num">
                                      <p:cBhvr additive="base">
                                        <p:cTn id="26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0"/>
                                        </p:tgtEl>
                                        <p:attrNameLst>
                                          <p:attrName>style.visibility</p:attrName>
                                        </p:attrNameLst>
                                      </p:cBhvr>
                                      <p:to>
                                        <p:strVal val="visible"/>
                                      </p:to>
                                    </p:set>
                                    <p:anim calcmode="lin" valueType="num">
                                      <p:cBhvr additive="base">
                                        <p:cTn id="275" dur="500" fill="hold"/>
                                        <p:tgtEl>
                                          <p:spTgt spid="60"/>
                                        </p:tgtEl>
                                        <p:attrNameLst>
                                          <p:attrName>ppt_x</p:attrName>
                                        </p:attrNameLst>
                                      </p:cBhvr>
                                      <p:tavLst>
                                        <p:tav tm="0">
                                          <p:val>
                                            <p:strVal val="#ppt_x"/>
                                          </p:val>
                                        </p:tav>
                                        <p:tav tm="100000">
                                          <p:val>
                                            <p:strVal val="#ppt_x"/>
                                          </p:val>
                                        </p:tav>
                                      </p:tavLst>
                                    </p:anim>
                                    <p:anim calcmode="lin" valueType="num">
                                      <p:cBhvr additive="base">
                                        <p:cTn id="27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grpId="0" nodeType="clickEffect">
                                  <p:stCondLst>
                                    <p:cond delay="0"/>
                                  </p:stCondLst>
                                  <p:childTnLst>
                                    <p:set>
                                      <p:cBhvr>
                                        <p:cTn id="280" dur="1" fill="hold">
                                          <p:stCondLst>
                                            <p:cond delay="0"/>
                                          </p:stCondLst>
                                        </p:cTn>
                                        <p:tgtEl>
                                          <p:spTgt spid="61"/>
                                        </p:tgtEl>
                                        <p:attrNameLst>
                                          <p:attrName>style.visibility</p:attrName>
                                        </p:attrNameLst>
                                      </p:cBhvr>
                                      <p:to>
                                        <p:strVal val="visible"/>
                                      </p:to>
                                    </p:set>
                                    <p:anim calcmode="lin" valueType="num">
                                      <p:cBhvr additive="base">
                                        <p:cTn id="281" dur="500" fill="hold"/>
                                        <p:tgtEl>
                                          <p:spTgt spid="61"/>
                                        </p:tgtEl>
                                        <p:attrNameLst>
                                          <p:attrName>ppt_x</p:attrName>
                                        </p:attrNameLst>
                                      </p:cBhvr>
                                      <p:tavLst>
                                        <p:tav tm="0">
                                          <p:val>
                                            <p:strVal val="#ppt_x"/>
                                          </p:val>
                                        </p:tav>
                                        <p:tav tm="100000">
                                          <p:val>
                                            <p:strVal val="#ppt_x"/>
                                          </p:val>
                                        </p:tav>
                                      </p:tavLst>
                                    </p:anim>
                                    <p:anim calcmode="lin" valueType="num">
                                      <p:cBhvr additive="base">
                                        <p:cTn id="28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4" fill="hold" grpId="0" nodeType="clickEffect">
                                  <p:stCondLst>
                                    <p:cond delay="0"/>
                                  </p:stCondLst>
                                  <p:childTnLst>
                                    <p:set>
                                      <p:cBhvr>
                                        <p:cTn id="286" dur="1" fill="hold">
                                          <p:stCondLst>
                                            <p:cond delay="0"/>
                                          </p:stCondLst>
                                        </p:cTn>
                                        <p:tgtEl>
                                          <p:spTgt spid="62"/>
                                        </p:tgtEl>
                                        <p:attrNameLst>
                                          <p:attrName>style.visibility</p:attrName>
                                        </p:attrNameLst>
                                      </p:cBhvr>
                                      <p:to>
                                        <p:strVal val="visible"/>
                                      </p:to>
                                    </p:set>
                                    <p:anim calcmode="lin" valueType="num">
                                      <p:cBhvr additive="base">
                                        <p:cTn id="287" dur="500" fill="hold"/>
                                        <p:tgtEl>
                                          <p:spTgt spid="62"/>
                                        </p:tgtEl>
                                        <p:attrNameLst>
                                          <p:attrName>ppt_x</p:attrName>
                                        </p:attrNameLst>
                                      </p:cBhvr>
                                      <p:tavLst>
                                        <p:tav tm="0">
                                          <p:val>
                                            <p:strVal val="#ppt_x"/>
                                          </p:val>
                                        </p:tav>
                                        <p:tav tm="100000">
                                          <p:val>
                                            <p:strVal val="#ppt_x"/>
                                          </p:val>
                                        </p:tav>
                                      </p:tavLst>
                                    </p:anim>
                                    <p:anim calcmode="lin" valueType="num">
                                      <p:cBhvr additive="base">
                                        <p:cTn id="2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4" fill="hold" grpId="0" nodeType="clickEffect">
                                  <p:stCondLst>
                                    <p:cond delay="0"/>
                                  </p:stCondLst>
                                  <p:childTnLst>
                                    <p:set>
                                      <p:cBhvr>
                                        <p:cTn id="292" dur="1" fill="hold">
                                          <p:stCondLst>
                                            <p:cond delay="0"/>
                                          </p:stCondLst>
                                        </p:cTn>
                                        <p:tgtEl>
                                          <p:spTgt spid="63"/>
                                        </p:tgtEl>
                                        <p:attrNameLst>
                                          <p:attrName>style.visibility</p:attrName>
                                        </p:attrNameLst>
                                      </p:cBhvr>
                                      <p:to>
                                        <p:strVal val="visible"/>
                                      </p:to>
                                    </p:set>
                                    <p:anim calcmode="lin" valueType="num">
                                      <p:cBhvr additive="base">
                                        <p:cTn id="293" dur="500" fill="hold"/>
                                        <p:tgtEl>
                                          <p:spTgt spid="63"/>
                                        </p:tgtEl>
                                        <p:attrNameLst>
                                          <p:attrName>ppt_x</p:attrName>
                                        </p:attrNameLst>
                                      </p:cBhvr>
                                      <p:tavLst>
                                        <p:tav tm="0">
                                          <p:val>
                                            <p:strVal val="#ppt_x"/>
                                          </p:val>
                                        </p:tav>
                                        <p:tav tm="100000">
                                          <p:val>
                                            <p:strVal val="#ppt_x"/>
                                          </p:val>
                                        </p:tav>
                                      </p:tavLst>
                                    </p:anim>
                                    <p:anim calcmode="lin" valueType="num">
                                      <p:cBhvr additive="base">
                                        <p:cTn id="29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64"/>
                                        </p:tgtEl>
                                        <p:attrNameLst>
                                          <p:attrName>style.visibility</p:attrName>
                                        </p:attrNameLst>
                                      </p:cBhvr>
                                      <p:to>
                                        <p:strVal val="visible"/>
                                      </p:to>
                                    </p:set>
                                    <p:anim calcmode="lin" valueType="num">
                                      <p:cBhvr additive="base">
                                        <p:cTn id="299" dur="500" fill="hold"/>
                                        <p:tgtEl>
                                          <p:spTgt spid="64"/>
                                        </p:tgtEl>
                                        <p:attrNameLst>
                                          <p:attrName>ppt_x</p:attrName>
                                        </p:attrNameLst>
                                      </p:cBhvr>
                                      <p:tavLst>
                                        <p:tav tm="0">
                                          <p:val>
                                            <p:strVal val="#ppt_x"/>
                                          </p:val>
                                        </p:tav>
                                        <p:tav tm="100000">
                                          <p:val>
                                            <p:strVal val="#ppt_x"/>
                                          </p:val>
                                        </p:tav>
                                      </p:tavLst>
                                    </p:anim>
                                    <p:anim calcmode="lin" valueType="num">
                                      <p:cBhvr additive="base">
                                        <p:cTn id="30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65"/>
                                        </p:tgtEl>
                                        <p:attrNameLst>
                                          <p:attrName>style.visibility</p:attrName>
                                        </p:attrNameLst>
                                      </p:cBhvr>
                                      <p:to>
                                        <p:strVal val="visible"/>
                                      </p:to>
                                    </p:set>
                                    <p:anim calcmode="lin" valueType="num">
                                      <p:cBhvr additive="base">
                                        <p:cTn id="305" dur="500" fill="hold"/>
                                        <p:tgtEl>
                                          <p:spTgt spid="65"/>
                                        </p:tgtEl>
                                        <p:attrNameLst>
                                          <p:attrName>ppt_x</p:attrName>
                                        </p:attrNameLst>
                                      </p:cBhvr>
                                      <p:tavLst>
                                        <p:tav tm="0">
                                          <p:val>
                                            <p:strVal val="#ppt_x"/>
                                          </p:val>
                                        </p:tav>
                                        <p:tav tm="100000">
                                          <p:val>
                                            <p:strVal val="#ppt_x"/>
                                          </p:val>
                                        </p:tav>
                                      </p:tavLst>
                                    </p:anim>
                                    <p:anim calcmode="lin" valueType="num">
                                      <p:cBhvr additive="base">
                                        <p:cTn id="30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grpId="0" nodeType="clickEffect">
                                  <p:stCondLst>
                                    <p:cond delay="0"/>
                                  </p:stCondLst>
                                  <p:childTnLst>
                                    <p:set>
                                      <p:cBhvr>
                                        <p:cTn id="310" dur="1" fill="hold">
                                          <p:stCondLst>
                                            <p:cond delay="0"/>
                                          </p:stCondLst>
                                        </p:cTn>
                                        <p:tgtEl>
                                          <p:spTgt spid="66"/>
                                        </p:tgtEl>
                                        <p:attrNameLst>
                                          <p:attrName>style.visibility</p:attrName>
                                        </p:attrNameLst>
                                      </p:cBhvr>
                                      <p:to>
                                        <p:strVal val="visible"/>
                                      </p:to>
                                    </p:set>
                                    <p:anim calcmode="lin" valueType="num">
                                      <p:cBhvr additive="base">
                                        <p:cTn id="311" dur="500" fill="hold"/>
                                        <p:tgtEl>
                                          <p:spTgt spid="66"/>
                                        </p:tgtEl>
                                        <p:attrNameLst>
                                          <p:attrName>ppt_x</p:attrName>
                                        </p:attrNameLst>
                                      </p:cBhvr>
                                      <p:tavLst>
                                        <p:tav tm="0">
                                          <p:val>
                                            <p:strVal val="#ppt_x"/>
                                          </p:val>
                                        </p:tav>
                                        <p:tav tm="100000">
                                          <p:val>
                                            <p:strVal val="#ppt_x"/>
                                          </p:val>
                                        </p:tav>
                                      </p:tavLst>
                                    </p:anim>
                                    <p:anim calcmode="lin" valueType="num">
                                      <p:cBhvr additive="base">
                                        <p:cTn id="3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67"/>
                                        </p:tgtEl>
                                        <p:attrNameLst>
                                          <p:attrName>style.visibility</p:attrName>
                                        </p:attrNameLst>
                                      </p:cBhvr>
                                      <p:to>
                                        <p:strVal val="visible"/>
                                      </p:to>
                                    </p:set>
                                    <p:anim calcmode="lin" valueType="num">
                                      <p:cBhvr additive="base">
                                        <p:cTn id="317" dur="500" fill="hold"/>
                                        <p:tgtEl>
                                          <p:spTgt spid="67"/>
                                        </p:tgtEl>
                                        <p:attrNameLst>
                                          <p:attrName>ppt_x</p:attrName>
                                        </p:attrNameLst>
                                      </p:cBhvr>
                                      <p:tavLst>
                                        <p:tav tm="0">
                                          <p:val>
                                            <p:strVal val="#ppt_x"/>
                                          </p:val>
                                        </p:tav>
                                        <p:tav tm="100000">
                                          <p:val>
                                            <p:strVal val="#ppt_x"/>
                                          </p:val>
                                        </p:tav>
                                      </p:tavLst>
                                    </p:anim>
                                    <p:anim calcmode="lin" valueType="num">
                                      <p:cBhvr additive="base">
                                        <p:cTn id="31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grpId="0" nodeType="clickEffect">
                                  <p:stCondLst>
                                    <p:cond delay="0"/>
                                  </p:stCondLst>
                                  <p:childTnLst>
                                    <p:set>
                                      <p:cBhvr>
                                        <p:cTn id="322" dur="1" fill="hold">
                                          <p:stCondLst>
                                            <p:cond delay="0"/>
                                          </p:stCondLst>
                                        </p:cTn>
                                        <p:tgtEl>
                                          <p:spTgt spid="68"/>
                                        </p:tgtEl>
                                        <p:attrNameLst>
                                          <p:attrName>style.visibility</p:attrName>
                                        </p:attrNameLst>
                                      </p:cBhvr>
                                      <p:to>
                                        <p:strVal val="visible"/>
                                      </p:to>
                                    </p:set>
                                    <p:anim calcmode="lin" valueType="num">
                                      <p:cBhvr additive="base">
                                        <p:cTn id="323" dur="500" fill="hold"/>
                                        <p:tgtEl>
                                          <p:spTgt spid="68"/>
                                        </p:tgtEl>
                                        <p:attrNameLst>
                                          <p:attrName>ppt_x</p:attrName>
                                        </p:attrNameLst>
                                      </p:cBhvr>
                                      <p:tavLst>
                                        <p:tav tm="0">
                                          <p:val>
                                            <p:strVal val="#ppt_x"/>
                                          </p:val>
                                        </p:tav>
                                        <p:tav tm="100000">
                                          <p:val>
                                            <p:strVal val="#ppt_x"/>
                                          </p:val>
                                        </p:tav>
                                      </p:tavLst>
                                    </p:anim>
                                    <p:anim calcmode="lin" valueType="num">
                                      <p:cBhvr additive="base">
                                        <p:cTn id="3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69"/>
                                        </p:tgtEl>
                                        <p:attrNameLst>
                                          <p:attrName>style.visibility</p:attrName>
                                        </p:attrNameLst>
                                      </p:cBhvr>
                                      <p:to>
                                        <p:strVal val="visible"/>
                                      </p:to>
                                    </p:set>
                                    <p:anim calcmode="lin" valueType="num">
                                      <p:cBhvr additive="base">
                                        <p:cTn id="329" dur="500" fill="hold"/>
                                        <p:tgtEl>
                                          <p:spTgt spid="69"/>
                                        </p:tgtEl>
                                        <p:attrNameLst>
                                          <p:attrName>ppt_x</p:attrName>
                                        </p:attrNameLst>
                                      </p:cBhvr>
                                      <p:tavLst>
                                        <p:tav tm="0">
                                          <p:val>
                                            <p:strVal val="#ppt_x"/>
                                          </p:val>
                                        </p:tav>
                                        <p:tav tm="100000">
                                          <p:val>
                                            <p:strVal val="#ppt_x"/>
                                          </p:val>
                                        </p:tav>
                                      </p:tavLst>
                                    </p:anim>
                                    <p:anim calcmode="lin" valueType="num">
                                      <p:cBhvr additive="base">
                                        <p:cTn id="3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anim calcmode="lin" valueType="num">
                                      <p:cBhvr additive="base">
                                        <p:cTn id="335" dur="500" fill="hold"/>
                                        <p:tgtEl>
                                          <p:spTgt spid="70"/>
                                        </p:tgtEl>
                                        <p:attrNameLst>
                                          <p:attrName>ppt_x</p:attrName>
                                        </p:attrNameLst>
                                      </p:cBhvr>
                                      <p:tavLst>
                                        <p:tav tm="0">
                                          <p:val>
                                            <p:strVal val="#ppt_x"/>
                                          </p:val>
                                        </p:tav>
                                        <p:tav tm="100000">
                                          <p:val>
                                            <p:strVal val="#ppt_x"/>
                                          </p:val>
                                        </p:tav>
                                      </p:tavLst>
                                    </p:anim>
                                    <p:anim calcmode="lin" valueType="num">
                                      <p:cBhvr additive="base">
                                        <p:cTn id="33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2" presetClass="entr" presetSubtype="4" fill="hold" grpId="0" nodeType="clickEffect">
                                  <p:stCondLst>
                                    <p:cond delay="0"/>
                                  </p:stCondLst>
                                  <p:childTnLst>
                                    <p:set>
                                      <p:cBhvr>
                                        <p:cTn id="340" dur="1" fill="hold">
                                          <p:stCondLst>
                                            <p:cond delay="0"/>
                                          </p:stCondLst>
                                        </p:cTn>
                                        <p:tgtEl>
                                          <p:spTgt spid="71"/>
                                        </p:tgtEl>
                                        <p:attrNameLst>
                                          <p:attrName>style.visibility</p:attrName>
                                        </p:attrNameLst>
                                      </p:cBhvr>
                                      <p:to>
                                        <p:strVal val="visible"/>
                                      </p:to>
                                    </p:set>
                                    <p:anim calcmode="lin" valueType="num">
                                      <p:cBhvr additive="base">
                                        <p:cTn id="341" dur="500" fill="hold"/>
                                        <p:tgtEl>
                                          <p:spTgt spid="71"/>
                                        </p:tgtEl>
                                        <p:attrNameLst>
                                          <p:attrName>ppt_x</p:attrName>
                                        </p:attrNameLst>
                                      </p:cBhvr>
                                      <p:tavLst>
                                        <p:tav tm="0">
                                          <p:val>
                                            <p:strVal val="#ppt_x"/>
                                          </p:val>
                                        </p:tav>
                                        <p:tav tm="100000">
                                          <p:val>
                                            <p:strVal val="#ppt_x"/>
                                          </p:val>
                                        </p:tav>
                                      </p:tavLst>
                                    </p:anim>
                                    <p:anim calcmode="lin" valueType="num">
                                      <p:cBhvr additive="base">
                                        <p:cTn id="34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43" fill="hold">
                      <p:stCondLst>
                        <p:cond delay="indefinite"/>
                      </p:stCondLst>
                      <p:childTnLst>
                        <p:par>
                          <p:cTn id="344" fill="hold">
                            <p:stCondLst>
                              <p:cond delay="0"/>
                            </p:stCondLst>
                            <p:childTnLst>
                              <p:par>
                                <p:cTn id="345" presetID="2" presetClass="entr" presetSubtype="4" fill="hold" grpId="0" nodeType="clickEffect">
                                  <p:stCondLst>
                                    <p:cond delay="0"/>
                                  </p:stCondLst>
                                  <p:childTnLst>
                                    <p:set>
                                      <p:cBhvr>
                                        <p:cTn id="346" dur="1" fill="hold">
                                          <p:stCondLst>
                                            <p:cond delay="0"/>
                                          </p:stCondLst>
                                        </p:cTn>
                                        <p:tgtEl>
                                          <p:spTgt spid="72"/>
                                        </p:tgtEl>
                                        <p:attrNameLst>
                                          <p:attrName>style.visibility</p:attrName>
                                        </p:attrNameLst>
                                      </p:cBhvr>
                                      <p:to>
                                        <p:strVal val="visible"/>
                                      </p:to>
                                    </p:set>
                                    <p:anim calcmode="lin" valueType="num">
                                      <p:cBhvr additive="base">
                                        <p:cTn id="347" dur="500" fill="hold"/>
                                        <p:tgtEl>
                                          <p:spTgt spid="72"/>
                                        </p:tgtEl>
                                        <p:attrNameLst>
                                          <p:attrName>ppt_x</p:attrName>
                                        </p:attrNameLst>
                                      </p:cBhvr>
                                      <p:tavLst>
                                        <p:tav tm="0">
                                          <p:val>
                                            <p:strVal val="#ppt_x"/>
                                          </p:val>
                                        </p:tav>
                                        <p:tav tm="100000">
                                          <p:val>
                                            <p:strVal val="#ppt_x"/>
                                          </p:val>
                                        </p:tav>
                                      </p:tavLst>
                                    </p:anim>
                                    <p:anim calcmode="lin" valueType="num">
                                      <p:cBhvr additive="base">
                                        <p:cTn id="34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73"/>
                                        </p:tgtEl>
                                        <p:attrNameLst>
                                          <p:attrName>style.visibility</p:attrName>
                                        </p:attrNameLst>
                                      </p:cBhvr>
                                      <p:to>
                                        <p:strVal val="visible"/>
                                      </p:to>
                                    </p:set>
                                    <p:anim calcmode="lin" valueType="num">
                                      <p:cBhvr additive="base">
                                        <p:cTn id="353" dur="500" fill="hold"/>
                                        <p:tgtEl>
                                          <p:spTgt spid="73"/>
                                        </p:tgtEl>
                                        <p:attrNameLst>
                                          <p:attrName>ppt_x</p:attrName>
                                        </p:attrNameLst>
                                      </p:cBhvr>
                                      <p:tavLst>
                                        <p:tav tm="0">
                                          <p:val>
                                            <p:strVal val="#ppt_x"/>
                                          </p:val>
                                        </p:tav>
                                        <p:tav tm="100000">
                                          <p:val>
                                            <p:strVal val="#ppt_x"/>
                                          </p:val>
                                        </p:tav>
                                      </p:tavLst>
                                    </p:anim>
                                    <p:anim calcmode="lin" valueType="num">
                                      <p:cBhvr additive="base">
                                        <p:cTn id="3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2" presetClass="entr" presetSubtype="4" fill="hold" grpId="0" nodeType="clickEffect">
                                  <p:stCondLst>
                                    <p:cond delay="0"/>
                                  </p:stCondLst>
                                  <p:childTnLst>
                                    <p:set>
                                      <p:cBhvr>
                                        <p:cTn id="358" dur="1" fill="hold">
                                          <p:stCondLst>
                                            <p:cond delay="0"/>
                                          </p:stCondLst>
                                        </p:cTn>
                                        <p:tgtEl>
                                          <p:spTgt spid="74"/>
                                        </p:tgtEl>
                                        <p:attrNameLst>
                                          <p:attrName>style.visibility</p:attrName>
                                        </p:attrNameLst>
                                      </p:cBhvr>
                                      <p:to>
                                        <p:strVal val="visible"/>
                                      </p:to>
                                    </p:set>
                                    <p:anim calcmode="lin" valueType="num">
                                      <p:cBhvr additive="base">
                                        <p:cTn id="359" dur="500" fill="hold"/>
                                        <p:tgtEl>
                                          <p:spTgt spid="74"/>
                                        </p:tgtEl>
                                        <p:attrNameLst>
                                          <p:attrName>ppt_x</p:attrName>
                                        </p:attrNameLst>
                                      </p:cBhvr>
                                      <p:tavLst>
                                        <p:tav tm="0">
                                          <p:val>
                                            <p:strVal val="#ppt_x"/>
                                          </p:val>
                                        </p:tav>
                                        <p:tav tm="100000">
                                          <p:val>
                                            <p:strVal val="#ppt_x"/>
                                          </p:val>
                                        </p:tav>
                                      </p:tavLst>
                                    </p:anim>
                                    <p:anim calcmode="lin" valueType="num">
                                      <p:cBhvr additive="base">
                                        <p:cTn id="36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fill="hold" grpId="0" nodeType="clickEffect">
                                  <p:stCondLst>
                                    <p:cond delay="0"/>
                                  </p:stCondLst>
                                  <p:childTnLst>
                                    <p:set>
                                      <p:cBhvr>
                                        <p:cTn id="364" dur="1" fill="hold">
                                          <p:stCondLst>
                                            <p:cond delay="0"/>
                                          </p:stCondLst>
                                        </p:cTn>
                                        <p:tgtEl>
                                          <p:spTgt spid="75"/>
                                        </p:tgtEl>
                                        <p:attrNameLst>
                                          <p:attrName>style.visibility</p:attrName>
                                        </p:attrNameLst>
                                      </p:cBhvr>
                                      <p:to>
                                        <p:strVal val="visible"/>
                                      </p:to>
                                    </p:set>
                                    <p:anim calcmode="lin" valueType="num">
                                      <p:cBhvr additive="base">
                                        <p:cTn id="365" dur="500" fill="hold"/>
                                        <p:tgtEl>
                                          <p:spTgt spid="75"/>
                                        </p:tgtEl>
                                        <p:attrNameLst>
                                          <p:attrName>ppt_x</p:attrName>
                                        </p:attrNameLst>
                                      </p:cBhvr>
                                      <p:tavLst>
                                        <p:tav tm="0">
                                          <p:val>
                                            <p:strVal val="#ppt_x"/>
                                          </p:val>
                                        </p:tav>
                                        <p:tav tm="100000">
                                          <p:val>
                                            <p:strVal val="#ppt_x"/>
                                          </p:val>
                                        </p:tav>
                                      </p:tavLst>
                                    </p:anim>
                                    <p:anim calcmode="lin" valueType="num">
                                      <p:cBhvr additive="base">
                                        <p:cTn id="36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76"/>
                                        </p:tgtEl>
                                        <p:attrNameLst>
                                          <p:attrName>style.visibility</p:attrName>
                                        </p:attrNameLst>
                                      </p:cBhvr>
                                      <p:to>
                                        <p:strVal val="visible"/>
                                      </p:to>
                                    </p:set>
                                    <p:anim calcmode="lin" valueType="num">
                                      <p:cBhvr additive="base">
                                        <p:cTn id="371" dur="500" fill="hold"/>
                                        <p:tgtEl>
                                          <p:spTgt spid="76"/>
                                        </p:tgtEl>
                                        <p:attrNameLst>
                                          <p:attrName>ppt_x</p:attrName>
                                        </p:attrNameLst>
                                      </p:cBhvr>
                                      <p:tavLst>
                                        <p:tav tm="0">
                                          <p:val>
                                            <p:strVal val="#ppt_x"/>
                                          </p:val>
                                        </p:tav>
                                        <p:tav tm="100000">
                                          <p:val>
                                            <p:strVal val="#ppt_x"/>
                                          </p:val>
                                        </p:tav>
                                      </p:tavLst>
                                    </p:anim>
                                    <p:anim calcmode="lin" valueType="num">
                                      <p:cBhvr additive="base">
                                        <p:cTn id="37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77"/>
                                        </p:tgtEl>
                                        <p:attrNameLst>
                                          <p:attrName>style.visibility</p:attrName>
                                        </p:attrNameLst>
                                      </p:cBhvr>
                                      <p:to>
                                        <p:strVal val="visible"/>
                                      </p:to>
                                    </p:set>
                                    <p:anim calcmode="lin" valueType="num">
                                      <p:cBhvr additive="base">
                                        <p:cTn id="377" dur="500" fill="hold"/>
                                        <p:tgtEl>
                                          <p:spTgt spid="77"/>
                                        </p:tgtEl>
                                        <p:attrNameLst>
                                          <p:attrName>ppt_x</p:attrName>
                                        </p:attrNameLst>
                                      </p:cBhvr>
                                      <p:tavLst>
                                        <p:tav tm="0">
                                          <p:val>
                                            <p:strVal val="#ppt_x"/>
                                          </p:val>
                                        </p:tav>
                                        <p:tav tm="100000">
                                          <p:val>
                                            <p:strVal val="#ppt_x"/>
                                          </p:val>
                                        </p:tav>
                                      </p:tavLst>
                                    </p:anim>
                                    <p:anim calcmode="lin" valueType="num">
                                      <p:cBhvr additive="base">
                                        <p:cTn id="37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2" presetClass="entr" presetSubtype="4" fill="hold" grpId="0" nodeType="clickEffect">
                                  <p:stCondLst>
                                    <p:cond delay="0"/>
                                  </p:stCondLst>
                                  <p:childTnLst>
                                    <p:set>
                                      <p:cBhvr>
                                        <p:cTn id="382" dur="1" fill="hold">
                                          <p:stCondLst>
                                            <p:cond delay="0"/>
                                          </p:stCondLst>
                                        </p:cTn>
                                        <p:tgtEl>
                                          <p:spTgt spid="78"/>
                                        </p:tgtEl>
                                        <p:attrNameLst>
                                          <p:attrName>style.visibility</p:attrName>
                                        </p:attrNameLst>
                                      </p:cBhvr>
                                      <p:to>
                                        <p:strVal val="visible"/>
                                      </p:to>
                                    </p:set>
                                    <p:anim calcmode="lin" valueType="num">
                                      <p:cBhvr additive="base">
                                        <p:cTn id="383" dur="500" fill="hold"/>
                                        <p:tgtEl>
                                          <p:spTgt spid="78"/>
                                        </p:tgtEl>
                                        <p:attrNameLst>
                                          <p:attrName>ppt_x</p:attrName>
                                        </p:attrNameLst>
                                      </p:cBhvr>
                                      <p:tavLst>
                                        <p:tav tm="0">
                                          <p:val>
                                            <p:strVal val="#ppt_x"/>
                                          </p:val>
                                        </p:tav>
                                        <p:tav tm="100000">
                                          <p:val>
                                            <p:strVal val="#ppt_x"/>
                                          </p:val>
                                        </p:tav>
                                      </p:tavLst>
                                    </p:anim>
                                    <p:anim calcmode="lin" valueType="num">
                                      <p:cBhvr additive="base">
                                        <p:cTn id="38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grpId="0" nodeType="clickEffect">
                                  <p:stCondLst>
                                    <p:cond delay="0"/>
                                  </p:stCondLst>
                                  <p:childTnLst>
                                    <p:set>
                                      <p:cBhvr>
                                        <p:cTn id="388" dur="1" fill="hold">
                                          <p:stCondLst>
                                            <p:cond delay="0"/>
                                          </p:stCondLst>
                                        </p:cTn>
                                        <p:tgtEl>
                                          <p:spTgt spid="79"/>
                                        </p:tgtEl>
                                        <p:attrNameLst>
                                          <p:attrName>style.visibility</p:attrName>
                                        </p:attrNameLst>
                                      </p:cBhvr>
                                      <p:to>
                                        <p:strVal val="visible"/>
                                      </p:to>
                                    </p:set>
                                    <p:anim calcmode="lin" valueType="num">
                                      <p:cBhvr additive="base">
                                        <p:cTn id="389" dur="500" fill="hold"/>
                                        <p:tgtEl>
                                          <p:spTgt spid="79"/>
                                        </p:tgtEl>
                                        <p:attrNameLst>
                                          <p:attrName>ppt_x</p:attrName>
                                        </p:attrNameLst>
                                      </p:cBhvr>
                                      <p:tavLst>
                                        <p:tav tm="0">
                                          <p:val>
                                            <p:strVal val="#ppt_x"/>
                                          </p:val>
                                        </p:tav>
                                        <p:tav tm="100000">
                                          <p:val>
                                            <p:strVal val="#ppt_x"/>
                                          </p:val>
                                        </p:tav>
                                      </p:tavLst>
                                    </p:anim>
                                    <p:anim calcmode="lin" valueType="num">
                                      <p:cBhvr additive="base">
                                        <p:cTn id="39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80"/>
                                        </p:tgtEl>
                                        <p:attrNameLst>
                                          <p:attrName>style.visibility</p:attrName>
                                        </p:attrNameLst>
                                      </p:cBhvr>
                                      <p:to>
                                        <p:strVal val="visible"/>
                                      </p:to>
                                    </p:set>
                                    <p:anim calcmode="lin" valueType="num">
                                      <p:cBhvr additive="base">
                                        <p:cTn id="395" dur="500" fill="hold"/>
                                        <p:tgtEl>
                                          <p:spTgt spid="80"/>
                                        </p:tgtEl>
                                        <p:attrNameLst>
                                          <p:attrName>ppt_x</p:attrName>
                                        </p:attrNameLst>
                                      </p:cBhvr>
                                      <p:tavLst>
                                        <p:tav tm="0">
                                          <p:val>
                                            <p:strVal val="#ppt_x"/>
                                          </p:val>
                                        </p:tav>
                                        <p:tav tm="100000">
                                          <p:val>
                                            <p:strVal val="#ppt_x"/>
                                          </p:val>
                                        </p:tav>
                                      </p:tavLst>
                                    </p:anim>
                                    <p:anim calcmode="lin" valueType="num">
                                      <p:cBhvr additive="base">
                                        <p:cTn id="39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81"/>
                                        </p:tgtEl>
                                        <p:attrNameLst>
                                          <p:attrName>style.visibility</p:attrName>
                                        </p:attrNameLst>
                                      </p:cBhvr>
                                      <p:to>
                                        <p:strVal val="visible"/>
                                      </p:to>
                                    </p:set>
                                    <p:anim calcmode="lin" valueType="num">
                                      <p:cBhvr additive="base">
                                        <p:cTn id="401" dur="500" fill="hold"/>
                                        <p:tgtEl>
                                          <p:spTgt spid="81"/>
                                        </p:tgtEl>
                                        <p:attrNameLst>
                                          <p:attrName>ppt_x</p:attrName>
                                        </p:attrNameLst>
                                      </p:cBhvr>
                                      <p:tavLst>
                                        <p:tav tm="0">
                                          <p:val>
                                            <p:strVal val="#ppt_x"/>
                                          </p:val>
                                        </p:tav>
                                        <p:tav tm="100000">
                                          <p:val>
                                            <p:strVal val="#ppt_x"/>
                                          </p:val>
                                        </p:tav>
                                      </p:tavLst>
                                    </p:anim>
                                    <p:anim calcmode="lin" valueType="num">
                                      <p:cBhvr additive="base">
                                        <p:cTn id="40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 presetClass="entr" presetSubtype="4" fill="hold" grpId="0" nodeType="clickEffect">
                                  <p:stCondLst>
                                    <p:cond delay="0"/>
                                  </p:stCondLst>
                                  <p:childTnLst>
                                    <p:set>
                                      <p:cBhvr>
                                        <p:cTn id="406" dur="1" fill="hold">
                                          <p:stCondLst>
                                            <p:cond delay="0"/>
                                          </p:stCondLst>
                                        </p:cTn>
                                        <p:tgtEl>
                                          <p:spTgt spid="82"/>
                                        </p:tgtEl>
                                        <p:attrNameLst>
                                          <p:attrName>style.visibility</p:attrName>
                                        </p:attrNameLst>
                                      </p:cBhvr>
                                      <p:to>
                                        <p:strVal val="visible"/>
                                      </p:to>
                                    </p:set>
                                    <p:anim calcmode="lin" valueType="num">
                                      <p:cBhvr additive="base">
                                        <p:cTn id="407" dur="500" fill="hold"/>
                                        <p:tgtEl>
                                          <p:spTgt spid="82"/>
                                        </p:tgtEl>
                                        <p:attrNameLst>
                                          <p:attrName>ppt_x</p:attrName>
                                        </p:attrNameLst>
                                      </p:cBhvr>
                                      <p:tavLst>
                                        <p:tav tm="0">
                                          <p:val>
                                            <p:strVal val="#ppt_x"/>
                                          </p:val>
                                        </p:tav>
                                        <p:tav tm="100000">
                                          <p:val>
                                            <p:strVal val="#ppt_x"/>
                                          </p:val>
                                        </p:tav>
                                      </p:tavLst>
                                    </p:anim>
                                    <p:anim calcmode="lin" valueType="num">
                                      <p:cBhvr additive="base">
                                        <p:cTn id="40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09" fill="hold">
                      <p:stCondLst>
                        <p:cond delay="indefinite"/>
                      </p:stCondLst>
                      <p:childTnLst>
                        <p:par>
                          <p:cTn id="410" fill="hold">
                            <p:stCondLst>
                              <p:cond delay="0"/>
                            </p:stCondLst>
                            <p:childTnLst>
                              <p:par>
                                <p:cTn id="411" presetID="2" presetClass="entr" presetSubtype="4" fill="hold" grpId="0" nodeType="clickEffect">
                                  <p:stCondLst>
                                    <p:cond delay="0"/>
                                  </p:stCondLst>
                                  <p:childTnLst>
                                    <p:set>
                                      <p:cBhvr>
                                        <p:cTn id="412" dur="1" fill="hold">
                                          <p:stCondLst>
                                            <p:cond delay="0"/>
                                          </p:stCondLst>
                                        </p:cTn>
                                        <p:tgtEl>
                                          <p:spTgt spid="83"/>
                                        </p:tgtEl>
                                        <p:attrNameLst>
                                          <p:attrName>style.visibility</p:attrName>
                                        </p:attrNameLst>
                                      </p:cBhvr>
                                      <p:to>
                                        <p:strVal val="visible"/>
                                      </p:to>
                                    </p:set>
                                    <p:anim calcmode="lin" valueType="num">
                                      <p:cBhvr additive="base">
                                        <p:cTn id="413" dur="500" fill="hold"/>
                                        <p:tgtEl>
                                          <p:spTgt spid="83"/>
                                        </p:tgtEl>
                                        <p:attrNameLst>
                                          <p:attrName>ppt_x</p:attrName>
                                        </p:attrNameLst>
                                      </p:cBhvr>
                                      <p:tavLst>
                                        <p:tav tm="0">
                                          <p:val>
                                            <p:strVal val="#ppt_x"/>
                                          </p:val>
                                        </p:tav>
                                        <p:tav tm="100000">
                                          <p:val>
                                            <p:strVal val="#ppt_x"/>
                                          </p:val>
                                        </p:tav>
                                      </p:tavLst>
                                    </p:anim>
                                    <p:anim calcmode="lin" valueType="num">
                                      <p:cBhvr additive="base">
                                        <p:cTn id="4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15" fill="hold">
                      <p:stCondLst>
                        <p:cond delay="indefinite"/>
                      </p:stCondLst>
                      <p:childTnLst>
                        <p:par>
                          <p:cTn id="416" fill="hold">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84"/>
                                        </p:tgtEl>
                                        <p:attrNameLst>
                                          <p:attrName>style.visibility</p:attrName>
                                        </p:attrNameLst>
                                      </p:cBhvr>
                                      <p:to>
                                        <p:strVal val="visible"/>
                                      </p:to>
                                    </p:set>
                                    <p:anim calcmode="lin" valueType="num">
                                      <p:cBhvr additive="base">
                                        <p:cTn id="419" dur="500" fill="hold"/>
                                        <p:tgtEl>
                                          <p:spTgt spid="84"/>
                                        </p:tgtEl>
                                        <p:attrNameLst>
                                          <p:attrName>ppt_x</p:attrName>
                                        </p:attrNameLst>
                                      </p:cBhvr>
                                      <p:tavLst>
                                        <p:tav tm="0">
                                          <p:val>
                                            <p:strVal val="#ppt_x"/>
                                          </p:val>
                                        </p:tav>
                                        <p:tav tm="100000">
                                          <p:val>
                                            <p:strVal val="#ppt_x"/>
                                          </p:val>
                                        </p:tav>
                                      </p:tavLst>
                                    </p:anim>
                                    <p:anim calcmode="lin" valueType="num">
                                      <p:cBhvr additive="base">
                                        <p:cTn id="42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21" fill="hold">
                      <p:stCondLst>
                        <p:cond delay="indefinite"/>
                      </p:stCondLst>
                      <p:childTnLst>
                        <p:par>
                          <p:cTn id="422" fill="hold">
                            <p:stCondLst>
                              <p:cond delay="0"/>
                            </p:stCondLst>
                            <p:childTnLst>
                              <p:par>
                                <p:cTn id="423" presetID="2" presetClass="entr" presetSubtype="4" fill="hold" grpId="0" nodeType="clickEffect">
                                  <p:stCondLst>
                                    <p:cond delay="0"/>
                                  </p:stCondLst>
                                  <p:childTnLst>
                                    <p:set>
                                      <p:cBhvr>
                                        <p:cTn id="424" dur="1" fill="hold">
                                          <p:stCondLst>
                                            <p:cond delay="0"/>
                                          </p:stCondLst>
                                        </p:cTn>
                                        <p:tgtEl>
                                          <p:spTgt spid="85"/>
                                        </p:tgtEl>
                                        <p:attrNameLst>
                                          <p:attrName>style.visibility</p:attrName>
                                        </p:attrNameLst>
                                      </p:cBhvr>
                                      <p:to>
                                        <p:strVal val="visible"/>
                                      </p:to>
                                    </p:set>
                                    <p:anim calcmode="lin" valueType="num">
                                      <p:cBhvr additive="base">
                                        <p:cTn id="425" dur="500" fill="hold"/>
                                        <p:tgtEl>
                                          <p:spTgt spid="85"/>
                                        </p:tgtEl>
                                        <p:attrNameLst>
                                          <p:attrName>ppt_x</p:attrName>
                                        </p:attrNameLst>
                                      </p:cBhvr>
                                      <p:tavLst>
                                        <p:tav tm="0">
                                          <p:val>
                                            <p:strVal val="#ppt_x"/>
                                          </p:val>
                                        </p:tav>
                                        <p:tav tm="100000">
                                          <p:val>
                                            <p:strVal val="#ppt_x"/>
                                          </p:val>
                                        </p:tav>
                                      </p:tavLst>
                                    </p:anim>
                                    <p:anim calcmode="lin" valueType="num">
                                      <p:cBhvr additive="base">
                                        <p:cTn id="42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27" fill="hold">
                      <p:stCondLst>
                        <p:cond delay="indefinite"/>
                      </p:stCondLst>
                      <p:childTnLst>
                        <p:par>
                          <p:cTn id="428" fill="hold">
                            <p:stCondLst>
                              <p:cond delay="0"/>
                            </p:stCondLst>
                            <p:childTnLst>
                              <p:par>
                                <p:cTn id="429" presetID="2" presetClass="entr" presetSubtype="4" fill="hold" grpId="0" nodeType="clickEffect">
                                  <p:stCondLst>
                                    <p:cond delay="0"/>
                                  </p:stCondLst>
                                  <p:childTnLst>
                                    <p:set>
                                      <p:cBhvr>
                                        <p:cTn id="430" dur="1" fill="hold">
                                          <p:stCondLst>
                                            <p:cond delay="0"/>
                                          </p:stCondLst>
                                        </p:cTn>
                                        <p:tgtEl>
                                          <p:spTgt spid="86"/>
                                        </p:tgtEl>
                                        <p:attrNameLst>
                                          <p:attrName>style.visibility</p:attrName>
                                        </p:attrNameLst>
                                      </p:cBhvr>
                                      <p:to>
                                        <p:strVal val="visible"/>
                                      </p:to>
                                    </p:set>
                                    <p:anim calcmode="lin" valueType="num">
                                      <p:cBhvr additive="base">
                                        <p:cTn id="431" dur="500" fill="hold"/>
                                        <p:tgtEl>
                                          <p:spTgt spid="86"/>
                                        </p:tgtEl>
                                        <p:attrNameLst>
                                          <p:attrName>ppt_x</p:attrName>
                                        </p:attrNameLst>
                                      </p:cBhvr>
                                      <p:tavLst>
                                        <p:tav tm="0">
                                          <p:val>
                                            <p:strVal val="#ppt_x"/>
                                          </p:val>
                                        </p:tav>
                                        <p:tav tm="100000">
                                          <p:val>
                                            <p:strVal val="#ppt_x"/>
                                          </p:val>
                                        </p:tav>
                                      </p:tavLst>
                                    </p:anim>
                                    <p:anim calcmode="lin" valueType="num">
                                      <p:cBhvr additive="base">
                                        <p:cTn id="43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3" fill="hold">
                      <p:stCondLst>
                        <p:cond delay="indefinite"/>
                      </p:stCondLst>
                      <p:childTnLst>
                        <p:par>
                          <p:cTn id="434" fill="hold">
                            <p:stCondLst>
                              <p:cond delay="0"/>
                            </p:stCondLst>
                            <p:childTnLst>
                              <p:par>
                                <p:cTn id="435" presetID="2" presetClass="entr" presetSubtype="4" fill="hold" grpId="0" nodeType="clickEffect">
                                  <p:stCondLst>
                                    <p:cond delay="0"/>
                                  </p:stCondLst>
                                  <p:childTnLst>
                                    <p:set>
                                      <p:cBhvr>
                                        <p:cTn id="436" dur="1" fill="hold">
                                          <p:stCondLst>
                                            <p:cond delay="0"/>
                                          </p:stCondLst>
                                        </p:cTn>
                                        <p:tgtEl>
                                          <p:spTgt spid="87"/>
                                        </p:tgtEl>
                                        <p:attrNameLst>
                                          <p:attrName>style.visibility</p:attrName>
                                        </p:attrNameLst>
                                      </p:cBhvr>
                                      <p:to>
                                        <p:strVal val="visible"/>
                                      </p:to>
                                    </p:set>
                                    <p:anim calcmode="lin" valueType="num">
                                      <p:cBhvr additive="base">
                                        <p:cTn id="437" dur="500" fill="hold"/>
                                        <p:tgtEl>
                                          <p:spTgt spid="87"/>
                                        </p:tgtEl>
                                        <p:attrNameLst>
                                          <p:attrName>ppt_x</p:attrName>
                                        </p:attrNameLst>
                                      </p:cBhvr>
                                      <p:tavLst>
                                        <p:tav tm="0">
                                          <p:val>
                                            <p:strVal val="#ppt_x"/>
                                          </p:val>
                                        </p:tav>
                                        <p:tav tm="100000">
                                          <p:val>
                                            <p:strVal val="#ppt_x"/>
                                          </p:val>
                                        </p:tav>
                                      </p:tavLst>
                                    </p:anim>
                                    <p:anim calcmode="lin" valueType="num">
                                      <p:cBhvr additive="base">
                                        <p:cTn id="4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9" fill="hold">
                      <p:stCondLst>
                        <p:cond delay="indefinite"/>
                      </p:stCondLst>
                      <p:childTnLst>
                        <p:par>
                          <p:cTn id="440" fill="hold">
                            <p:stCondLst>
                              <p:cond delay="0"/>
                            </p:stCondLst>
                            <p:childTnLst>
                              <p:par>
                                <p:cTn id="441" presetID="2" presetClass="entr" presetSubtype="4" fill="hold" grpId="0" nodeType="clickEffect">
                                  <p:stCondLst>
                                    <p:cond delay="0"/>
                                  </p:stCondLst>
                                  <p:childTnLst>
                                    <p:set>
                                      <p:cBhvr>
                                        <p:cTn id="442" dur="1" fill="hold">
                                          <p:stCondLst>
                                            <p:cond delay="0"/>
                                          </p:stCondLst>
                                        </p:cTn>
                                        <p:tgtEl>
                                          <p:spTgt spid="88"/>
                                        </p:tgtEl>
                                        <p:attrNameLst>
                                          <p:attrName>style.visibility</p:attrName>
                                        </p:attrNameLst>
                                      </p:cBhvr>
                                      <p:to>
                                        <p:strVal val="visible"/>
                                      </p:to>
                                    </p:set>
                                    <p:anim calcmode="lin" valueType="num">
                                      <p:cBhvr additive="base">
                                        <p:cTn id="443" dur="500" fill="hold"/>
                                        <p:tgtEl>
                                          <p:spTgt spid="88"/>
                                        </p:tgtEl>
                                        <p:attrNameLst>
                                          <p:attrName>ppt_x</p:attrName>
                                        </p:attrNameLst>
                                      </p:cBhvr>
                                      <p:tavLst>
                                        <p:tav tm="0">
                                          <p:val>
                                            <p:strVal val="#ppt_x"/>
                                          </p:val>
                                        </p:tav>
                                        <p:tav tm="100000">
                                          <p:val>
                                            <p:strVal val="#ppt_x"/>
                                          </p:val>
                                        </p:tav>
                                      </p:tavLst>
                                    </p:anim>
                                    <p:anim calcmode="lin" valueType="num">
                                      <p:cBhvr additive="base">
                                        <p:cTn id="4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45" fill="hold">
                      <p:stCondLst>
                        <p:cond delay="indefinite"/>
                      </p:stCondLst>
                      <p:childTnLst>
                        <p:par>
                          <p:cTn id="446" fill="hold">
                            <p:stCondLst>
                              <p:cond delay="0"/>
                            </p:stCondLst>
                            <p:childTnLst>
                              <p:par>
                                <p:cTn id="447" presetID="2" presetClass="entr" presetSubtype="4" fill="hold" grpId="0" nodeType="clickEffect">
                                  <p:stCondLst>
                                    <p:cond delay="0"/>
                                  </p:stCondLst>
                                  <p:childTnLst>
                                    <p:set>
                                      <p:cBhvr>
                                        <p:cTn id="448" dur="1" fill="hold">
                                          <p:stCondLst>
                                            <p:cond delay="0"/>
                                          </p:stCondLst>
                                        </p:cTn>
                                        <p:tgtEl>
                                          <p:spTgt spid="89"/>
                                        </p:tgtEl>
                                        <p:attrNameLst>
                                          <p:attrName>style.visibility</p:attrName>
                                        </p:attrNameLst>
                                      </p:cBhvr>
                                      <p:to>
                                        <p:strVal val="visible"/>
                                      </p:to>
                                    </p:set>
                                    <p:anim calcmode="lin" valueType="num">
                                      <p:cBhvr additive="base">
                                        <p:cTn id="449" dur="500" fill="hold"/>
                                        <p:tgtEl>
                                          <p:spTgt spid="89"/>
                                        </p:tgtEl>
                                        <p:attrNameLst>
                                          <p:attrName>ppt_x</p:attrName>
                                        </p:attrNameLst>
                                      </p:cBhvr>
                                      <p:tavLst>
                                        <p:tav tm="0">
                                          <p:val>
                                            <p:strVal val="#ppt_x"/>
                                          </p:val>
                                        </p:tav>
                                        <p:tav tm="100000">
                                          <p:val>
                                            <p:strVal val="#ppt_x"/>
                                          </p:val>
                                        </p:tav>
                                      </p:tavLst>
                                    </p:anim>
                                    <p:anim calcmode="lin" valueType="num">
                                      <p:cBhvr additive="base">
                                        <p:cTn id="4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1" fill="hold">
                      <p:stCondLst>
                        <p:cond delay="indefinite"/>
                      </p:stCondLst>
                      <p:childTnLst>
                        <p:par>
                          <p:cTn id="452" fill="hold">
                            <p:stCondLst>
                              <p:cond delay="0"/>
                            </p:stCondLst>
                            <p:childTnLst>
                              <p:par>
                                <p:cTn id="453" presetID="2" presetClass="entr" presetSubtype="4" fill="hold" grpId="0" nodeType="clickEffect">
                                  <p:stCondLst>
                                    <p:cond delay="0"/>
                                  </p:stCondLst>
                                  <p:childTnLst>
                                    <p:set>
                                      <p:cBhvr>
                                        <p:cTn id="454" dur="1" fill="hold">
                                          <p:stCondLst>
                                            <p:cond delay="0"/>
                                          </p:stCondLst>
                                        </p:cTn>
                                        <p:tgtEl>
                                          <p:spTgt spid="90"/>
                                        </p:tgtEl>
                                        <p:attrNameLst>
                                          <p:attrName>style.visibility</p:attrName>
                                        </p:attrNameLst>
                                      </p:cBhvr>
                                      <p:to>
                                        <p:strVal val="visible"/>
                                      </p:to>
                                    </p:set>
                                    <p:anim calcmode="lin" valueType="num">
                                      <p:cBhvr additive="base">
                                        <p:cTn id="455" dur="500" fill="hold"/>
                                        <p:tgtEl>
                                          <p:spTgt spid="90"/>
                                        </p:tgtEl>
                                        <p:attrNameLst>
                                          <p:attrName>ppt_x</p:attrName>
                                        </p:attrNameLst>
                                      </p:cBhvr>
                                      <p:tavLst>
                                        <p:tav tm="0">
                                          <p:val>
                                            <p:strVal val="#ppt_x"/>
                                          </p:val>
                                        </p:tav>
                                        <p:tav tm="100000">
                                          <p:val>
                                            <p:strVal val="#ppt_x"/>
                                          </p:val>
                                        </p:tav>
                                      </p:tavLst>
                                    </p:anim>
                                    <p:anim calcmode="lin" valueType="num">
                                      <p:cBhvr additive="base">
                                        <p:cTn id="4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57" fill="hold">
                      <p:stCondLst>
                        <p:cond delay="indefinite"/>
                      </p:stCondLst>
                      <p:childTnLst>
                        <p:par>
                          <p:cTn id="458" fill="hold">
                            <p:stCondLst>
                              <p:cond delay="0"/>
                            </p:stCondLst>
                            <p:childTnLst>
                              <p:par>
                                <p:cTn id="459" presetID="2" presetClass="entr" presetSubtype="4" fill="hold" grpId="0" nodeType="clickEffect">
                                  <p:stCondLst>
                                    <p:cond delay="0"/>
                                  </p:stCondLst>
                                  <p:childTnLst>
                                    <p:set>
                                      <p:cBhvr>
                                        <p:cTn id="460" dur="1" fill="hold">
                                          <p:stCondLst>
                                            <p:cond delay="0"/>
                                          </p:stCondLst>
                                        </p:cTn>
                                        <p:tgtEl>
                                          <p:spTgt spid="91"/>
                                        </p:tgtEl>
                                        <p:attrNameLst>
                                          <p:attrName>style.visibility</p:attrName>
                                        </p:attrNameLst>
                                      </p:cBhvr>
                                      <p:to>
                                        <p:strVal val="visible"/>
                                      </p:to>
                                    </p:set>
                                    <p:anim calcmode="lin" valueType="num">
                                      <p:cBhvr additive="base">
                                        <p:cTn id="461" dur="500" fill="hold"/>
                                        <p:tgtEl>
                                          <p:spTgt spid="91"/>
                                        </p:tgtEl>
                                        <p:attrNameLst>
                                          <p:attrName>ppt_x</p:attrName>
                                        </p:attrNameLst>
                                      </p:cBhvr>
                                      <p:tavLst>
                                        <p:tav tm="0">
                                          <p:val>
                                            <p:strVal val="#ppt_x"/>
                                          </p:val>
                                        </p:tav>
                                        <p:tav tm="100000">
                                          <p:val>
                                            <p:strVal val="#ppt_x"/>
                                          </p:val>
                                        </p:tav>
                                      </p:tavLst>
                                    </p:anim>
                                    <p:anim calcmode="lin" valueType="num">
                                      <p:cBhvr additive="base">
                                        <p:cTn id="4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3" fill="hold">
                      <p:stCondLst>
                        <p:cond delay="indefinite"/>
                      </p:stCondLst>
                      <p:childTnLst>
                        <p:par>
                          <p:cTn id="464" fill="hold">
                            <p:stCondLst>
                              <p:cond delay="0"/>
                            </p:stCondLst>
                            <p:childTnLst>
                              <p:par>
                                <p:cTn id="465" presetID="2" presetClass="entr" presetSubtype="4" fill="hold" grpId="0" nodeType="clickEffect">
                                  <p:stCondLst>
                                    <p:cond delay="0"/>
                                  </p:stCondLst>
                                  <p:childTnLst>
                                    <p:set>
                                      <p:cBhvr>
                                        <p:cTn id="466" dur="1" fill="hold">
                                          <p:stCondLst>
                                            <p:cond delay="0"/>
                                          </p:stCondLst>
                                        </p:cTn>
                                        <p:tgtEl>
                                          <p:spTgt spid="92"/>
                                        </p:tgtEl>
                                        <p:attrNameLst>
                                          <p:attrName>style.visibility</p:attrName>
                                        </p:attrNameLst>
                                      </p:cBhvr>
                                      <p:to>
                                        <p:strVal val="visible"/>
                                      </p:to>
                                    </p:set>
                                    <p:anim calcmode="lin" valueType="num">
                                      <p:cBhvr additive="base">
                                        <p:cTn id="467" dur="500" fill="hold"/>
                                        <p:tgtEl>
                                          <p:spTgt spid="92"/>
                                        </p:tgtEl>
                                        <p:attrNameLst>
                                          <p:attrName>ppt_x</p:attrName>
                                        </p:attrNameLst>
                                      </p:cBhvr>
                                      <p:tavLst>
                                        <p:tav tm="0">
                                          <p:val>
                                            <p:strVal val="#ppt_x"/>
                                          </p:val>
                                        </p:tav>
                                        <p:tav tm="100000">
                                          <p:val>
                                            <p:strVal val="#ppt_x"/>
                                          </p:val>
                                        </p:tav>
                                      </p:tavLst>
                                    </p:anim>
                                    <p:anim calcmode="lin" valueType="num">
                                      <p:cBhvr additive="base">
                                        <p:cTn id="4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469" fill="hold">
                      <p:stCondLst>
                        <p:cond delay="indefinite"/>
                      </p:stCondLst>
                      <p:childTnLst>
                        <p:par>
                          <p:cTn id="470" fill="hold">
                            <p:stCondLst>
                              <p:cond delay="0"/>
                            </p:stCondLst>
                            <p:childTnLst>
                              <p:par>
                                <p:cTn id="471" presetID="2" presetClass="entr" presetSubtype="4" fill="hold" grpId="0" nodeType="clickEffect">
                                  <p:stCondLst>
                                    <p:cond delay="0"/>
                                  </p:stCondLst>
                                  <p:childTnLst>
                                    <p:set>
                                      <p:cBhvr>
                                        <p:cTn id="472" dur="1" fill="hold">
                                          <p:stCondLst>
                                            <p:cond delay="0"/>
                                          </p:stCondLst>
                                        </p:cTn>
                                        <p:tgtEl>
                                          <p:spTgt spid="93"/>
                                        </p:tgtEl>
                                        <p:attrNameLst>
                                          <p:attrName>style.visibility</p:attrName>
                                        </p:attrNameLst>
                                      </p:cBhvr>
                                      <p:to>
                                        <p:strVal val="visible"/>
                                      </p:to>
                                    </p:set>
                                    <p:anim calcmode="lin" valueType="num">
                                      <p:cBhvr additive="base">
                                        <p:cTn id="473" dur="500" fill="hold"/>
                                        <p:tgtEl>
                                          <p:spTgt spid="93"/>
                                        </p:tgtEl>
                                        <p:attrNameLst>
                                          <p:attrName>ppt_x</p:attrName>
                                        </p:attrNameLst>
                                      </p:cBhvr>
                                      <p:tavLst>
                                        <p:tav tm="0">
                                          <p:val>
                                            <p:strVal val="#ppt_x"/>
                                          </p:val>
                                        </p:tav>
                                        <p:tav tm="100000">
                                          <p:val>
                                            <p:strVal val="#ppt_x"/>
                                          </p:val>
                                        </p:tav>
                                      </p:tavLst>
                                    </p:anim>
                                    <p:anim calcmode="lin" valueType="num">
                                      <p:cBhvr additive="base">
                                        <p:cTn id="47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2" presetClass="entr" presetSubtype="4" fill="hold" grpId="0" nodeType="clickEffect">
                                  <p:stCondLst>
                                    <p:cond delay="0"/>
                                  </p:stCondLst>
                                  <p:childTnLst>
                                    <p:set>
                                      <p:cBhvr>
                                        <p:cTn id="478" dur="1" fill="hold">
                                          <p:stCondLst>
                                            <p:cond delay="0"/>
                                          </p:stCondLst>
                                        </p:cTn>
                                        <p:tgtEl>
                                          <p:spTgt spid="94"/>
                                        </p:tgtEl>
                                        <p:attrNameLst>
                                          <p:attrName>style.visibility</p:attrName>
                                        </p:attrNameLst>
                                      </p:cBhvr>
                                      <p:to>
                                        <p:strVal val="visible"/>
                                      </p:to>
                                    </p:set>
                                    <p:anim calcmode="lin" valueType="num">
                                      <p:cBhvr additive="base">
                                        <p:cTn id="479" dur="500" fill="hold"/>
                                        <p:tgtEl>
                                          <p:spTgt spid="94"/>
                                        </p:tgtEl>
                                        <p:attrNameLst>
                                          <p:attrName>ppt_x</p:attrName>
                                        </p:attrNameLst>
                                      </p:cBhvr>
                                      <p:tavLst>
                                        <p:tav tm="0">
                                          <p:val>
                                            <p:strVal val="#ppt_x"/>
                                          </p:val>
                                        </p:tav>
                                        <p:tav tm="100000">
                                          <p:val>
                                            <p:strVal val="#ppt_x"/>
                                          </p:val>
                                        </p:tav>
                                      </p:tavLst>
                                    </p:anim>
                                    <p:anim calcmode="lin" valueType="num">
                                      <p:cBhvr additive="base">
                                        <p:cTn id="4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81" fill="hold">
                      <p:stCondLst>
                        <p:cond delay="indefinite"/>
                      </p:stCondLst>
                      <p:childTnLst>
                        <p:par>
                          <p:cTn id="482" fill="hold">
                            <p:stCondLst>
                              <p:cond delay="0"/>
                            </p:stCondLst>
                            <p:childTnLst>
                              <p:par>
                                <p:cTn id="483" presetID="2" presetClass="entr" presetSubtype="4" fill="hold" grpId="0" nodeType="clickEffect">
                                  <p:stCondLst>
                                    <p:cond delay="0"/>
                                  </p:stCondLst>
                                  <p:childTnLst>
                                    <p:set>
                                      <p:cBhvr>
                                        <p:cTn id="484" dur="1" fill="hold">
                                          <p:stCondLst>
                                            <p:cond delay="0"/>
                                          </p:stCondLst>
                                        </p:cTn>
                                        <p:tgtEl>
                                          <p:spTgt spid="96"/>
                                        </p:tgtEl>
                                        <p:attrNameLst>
                                          <p:attrName>style.visibility</p:attrName>
                                        </p:attrNameLst>
                                      </p:cBhvr>
                                      <p:to>
                                        <p:strVal val="visible"/>
                                      </p:to>
                                    </p:set>
                                    <p:anim calcmode="lin" valueType="num">
                                      <p:cBhvr additive="base">
                                        <p:cTn id="485" dur="500" fill="hold"/>
                                        <p:tgtEl>
                                          <p:spTgt spid="96"/>
                                        </p:tgtEl>
                                        <p:attrNameLst>
                                          <p:attrName>ppt_x</p:attrName>
                                        </p:attrNameLst>
                                      </p:cBhvr>
                                      <p:tavLst>
                                        <p:tav tm="0">
                                          <p:val>
                                            <p:strVal val="#ppt_x"/>
                                          </p:val>
                                        </p:tav>
                                        <p:tav tm="100000">
                                          <p:val>
                                            <p:strVal val="#ppt_x"/>
                                          </p:val>
                                        </p:tav>
                                      </p:tavLst>
                                    </p:anim>
                                    <p:anim calcmode="lin" valueType="num">
                                      <p:cBhvr additive="base">
                                        <p:cTn id="48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87" fill="hold">
                      <p:stCondLst>
                        <p:cond delay="indefinite"/>
                      </p:stCondLst>
                      <p:childTnLst>
                        <p:par>
                          <p:cTn id="488" fill="hold">
                            <p:stCondLst>
                              <p:cond delay="0"/>
                            </p:stCondLst>
                            <p:childTnLst>
                              <p:par>
                                <p:cTn id="489" presetID="2" presetClass="entr" presetSubtype="4" fill="hold" grpId="0" nodeType="clickEffect">
                                  <p:stCondLst>
                                    <p:cond delay="0"/>
                                  </p:stCondLst>
                                  <p:childTnLst>
                                    <p:set>
                                      <p:cBhvr>
                                        <p:cTn id="490" dur="1" fill="hold">
                                          <p:stCondLst>
                                            <p:cond delay="0"/>
                                          </p:stCondLst>
                                        </p:cTn>
                                        <p:tgtEl>
                                          <p:spTgt spid="97"/>
                                        </p:tgtEl>
                                        <p:attrNameLst>
                                          <p:attrName>style.visibility</p:attrName>
                                        </p:attrNameLst>
                                      </p:cBhvr>
                                      <p:to>
                                        <p:strVal val="visible"/>
                                      </p:to>
                                    </p:set>
                                    <p:anim calcmode="lin" valueType="num">
                                      <p:cBhvr additive="base">
                                        <p:cTn id="491" dur="500" fill="hold"/>
                                        <p:tgtEl>
                                          <p:spTgt spid="97"/>
                                        </p:tgtEl>
                                        <p:attrNameLst>
                                          <p:attrName>ppt_x</p:attrName>
                                        </p:attrNameLst>
                                      </p:cBhvr>
                                      <p:tavLst>
                                        <p:tav tm="0">
                                          <p:val>
                                            <p:strVal val="#ppt_x"/>
                                          </p:val>
                                        </p:tav>
                                        <p:tav tm="100000">
                                          <p:val>
                                            <p:strVal val="#ppt_x"/>
                                          </p:val>
                                        </p:tav>
                                      </p:tavLst>
                                    </p:anim>
                                    <p:anim calcmode="lin" valueType="num">
                                      <p:cBhvr additive="base">
                                        <p:cTn id="4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presetID="2" presetClass="entr" presetSubtype="4" fill="hold" grpId="0" nodeType="clickEffect">
                                  <p:stCondLst>
                                    <p:cond delay="0"/>
                                  </p:stCondLst>
                                  <p:childTnLst>
                                    <p:set>
                                      <p:cBhvr>
                                        <p:cTn id="496" dur="1" fill="hold">
                                          <p:stCondLst>
                                            <p:cond delay="0"/>
                                          </p:stCondLst>
                                        </p:cTn>
                                        <p:tgtEl>
                                          <p:spTgt spid="99"/>
                                        </p:tgtEl>
                                        <p:attrNameLst>
                                          <p:attrName>style.visibility</p:attrName>
                                        </p:attrNameLst>
                                      </p:cBhvr>
                                      <p:to>
                                        <p:strVal val="visible"/>
                                      </p:to>
                                    </p:set>
                                    <p:anim calcmode="lin" valueType="num">
                                      <p:cBhvr additive="base">
                                        <p:cTn id="497" dur="500" fill="hold"/>
                                        <p:tgtEl>
                                          <p:spTgt spid="99"/>
                                        </p:tgtEl>
                                        <p:attrNameLst>
                                          <p:attrName>ppt_x</p:attrName>
                                        </p:attrNameLst>
                                      </p:cBhvr>
                                      <p:tavLst>
                                        <p:tav tm="0">
                                          <p:val>
                                            <p:strVal val="#ppt_x"/>
                                          </p:val>
                                        </p:tav>
                                        <p:tav tm="100000">
                                          <p:val>
                                            <p:strVal val="#ppt_x"/>
                                          </p:val>
                                        </p:tav>
                                      </p:tavLst>
                                    </p:anim>
                                    <p:anim calcmode="lin" valueType="num">
                                      <p:cBhvr additive="base">
                                        <p:cTn id="49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99" fill="hold">
                      <p:stCondLst>
                        <p:cond delay="indefinite"/>
                      </p:stCondLst>
                      <p:childTnLst>
                        <p:par>
                          <p:cTn id="500" fill="hold">
                            <p:stCondLst>
                              <p:cond delay="0"/>
                            </p:stCondLst>
                            <p:childTnLst>
                              <p:par>
                                <p:cTn id="501" presetID="2" presetClass="entr" presetSubtype="4" fill="hold" grpId="0" nodeType="clickEffect">
                                  <p:stCondLst>
                                    <p:cond delay="0"/>
                                  </p:stCondLst>
                                  <p:childTnLst>
                                    <p:set>
                                      <p:cBhvr>
                                        <p:cTn id="502" dur="1" fill="hold">
                                          <p:stCondLst>
                                            <p:cond delay="0"/>
                                          </p:stCondLst>
                                        </p:cTn>
                                        <p:tgtEl>
                                          <p:spTgt spid="100"/>
                                        </p:tgtEl>
                                        <p:attrNameLst>
                                          <p:attrName>style.visibility</p:attrName>
                                        </p:attrNameLst>
                                      </p:cBhvr>
                                      <p:to>
                                        <p:strVal val="visible"/>
                                      </p:to>
                                    </p:set>
                                    <p:anim calcmode="lin" valueType="num">
                                      <p:cBhvr additive="base">
                                        <p:cTn id="503" dur="500" fill="hold"/>
                                        <p:tgtEl>
                                          <p:spTgt spid="100"/>
                                        </p:tgtEl>
                                        <p:attrNameLst>
                                          <p:attrName>ppt_x</p:attrName>
                                        </p:attrNameLst>
                                      </p:cBhvr>
                                      <p:tavLst>
                                        <p:tav tm="0">
                                          <p:val>
                                            <p:strVal val="#ppt_x"/>
                                          </p:val>
                                        </p:tav>
                                        <p:tav tm="100000">
                                          <p:val>
                                            <p:strVal val="#ppt_x"/>
                                          </p:val>
                                        </p:tav>
                                      </p:tavLst>
                                    </p:anim>
                                    <p:anim calcmode="lin" valueType="num">
                                      <p:cBhvr additive="base">
                                        <p:cTn id="50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05" fill="hold">
                      <p:stCondLst>
                        <p:cond delay="indefinite"/>
                      </p:stCondLst>
                      <p:childTnLst>
                        <p:par>
                          <p:cTn id="506" fill="hold">
                            <p:stCondLst>
                              <p:cond delay="0"/>
                            </p:stCondLst>
                            <p:childTnLst>
                              <p:par>
                                <p:cTn id="507" presetID="2" presetClass="entr" presetSubtype="4" fill="hold" grpId="0" nodeType="clickEffect">
                                  <p:stCondLst>
                                    <p:cond delay="0"/>
                                  </p:stCondLst>
                                  <p:childTnLst>
                                    <p:set>
                                      <p:cBhvr>
                                        <p:cTn id="508" dur="1" fill="hold">
                                          <p:stCondLst>
                                            <p:cond delay="0"/>
                                          </p:stCondLst>
                                        </p:cTn>
                                        <p:tgtEl>
                                          <p:spTgt spid="101"/>
                                        </p:tgtEl>
                                        <p:attrNameLst>
                                          <p:attrName>style.visibility</p:attrName>
                                        </p:attrNameLst>
                                      </p:cBhvr>
                                      <p:to>
                                        <p:strVal val="visible"/>
                                      </p:to>
                                    </p:set>
                                    <p:anim calcmode="lin" valueType="num">
                                      <p:cBhvr additive="base">
                                        <p:cTn id="509" dur="500" fill="hold"/>
                                        <p:tgtEl>
                                          <p:spTgt spid="101"/>
                                        </p:tgtEl>
                                        <p:attrNameLst>
                                          <p:attrName>ppt_x</p:attrName>
                                        </p:attrNameLst>
                                      </p:cBhvr>
                                      <p:tavLst>
                                        <p:tav tm="0">
                                          <p:val>
                                            <p:strVal val="#ppt_x"/>
                                          </p:val>
                                        </p:tav>
                                        <p:tav tm="100000">
                                          <p:val>
                                            <p:strVal val="#ppt_x"/>
                                          </p:val>
                                        </p:tav>
                                      </p:tavLst>
                                    </p:anim>
                                    <p:anim calcmode="lin" valueType="num">
                                      <p:cBhvr additive="base">
                                        <p:cTn id="5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11" fill="hold">
                      <p:stCondLst>
                        <p:cond delay="indefinite"/>
                      </p:stCondLst>
                      <p:childTnLst>
                        <p:par>
                          <p:cTn id="512" fill="hold">
                            <p:stCondLst>
                              <p:cond delay="0"/>
                            </p:stCondLst>
                            <p:childTnLst>
                              <p:par>
                                <p:cTn id="513" presetID="2" presetClass="entr" presetSubtype="4" fill="hold" grpId="0" nodeType="clickEffect">
                                  <p:stCondLst>
                                    <p:cond delay="0"/>
                                  </p:stCondLst>
                                  <p:childTnLst>
                                    <p:set>
                                      <p:cBhvr>
                                        <p:cTn id="514" dur="1" fill="hold">
                                          <p:stCondLst>
                                            <p:cond delay="0"/>
                                          </p:stCondLst>
                                        </p:cTn>
                                        <p:tgtEl>
                                          <p:spTgt spid="102"/>
                                        </p:tgtEl>
                                        <p:attrNameLst>
                                          <p:attrName>style.visibility</p:attrName>
                                        </p:attrNameLst>
                                      </p:cBhvr>
                                      <p:to>
                                        <p:strVal val="visible"/>
                                      </p:to>
                                    </p:set>
                                    <p:anim calcmode="lin" valueType="num">
                                      <p:cBhvr additive="base">
                                        <p:cTn id="515" dur="500" fill="hold"/>
                                        <p:tgtEl>
                                          <p:spTgt spid="102"/>
                                        </p:tgtEl>
                                        <p:attrNameLst>
                                          <p:attrName>ppt_x</p:attrName>
                                        </p:attrNameLst>
                                      </p:cBhvr>
                                      <p:tavLst>
                                        <p:tav tm="0">
                                          <p:val>
                                            <p:strVal val="#ppt_x"/>
                                          </p:val>
                                        </p:tav>
                                        <p:tav tm="100000">
                                          <p:val>
                                            <p:strVal val="#ppt_x"/>
                                          </p:val>
                                        </p:tav>
                                      </p:tavLst>
                                    </p:anim>
                                    <p:anim calcmode="lin" valueType="num">
                                      <p:cBhvr additive="base">
                                        <p:cTn id="51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17" fill="hold">
                      <p:stCondLst>
                        <p:cond delay="indefinite"/>
                      </p:stCondLst>
                      <p:childTnLst>
                        <p:par>
                          <p:cTn id="518" fill="hold">
                            <p:stCondLst>
                              <p:cond delay="0"/>
                            </p:stCondLst>
                            <p:childTnLst>
                              <p:par>
                                <p:cTn id="519" presetID="2" presetClass="entr" presetSubtype="4" fill="hold" grpId="0" nodeType="clickEffect">
                                  <p:stCondLst>
                                    <p:cond delay="0"/>
                                  </p:stCondLst>
                                  <p:childTnLst>
                                    <p:set>
                                      <p:cBhvr>
                                        <p:cTn id="520" dur="1" fill="hold">
                                          <p:stCondLst>
                                            <p:cond delay="0"/>
                                          </p:stCondLst>
                                        </p:cTn>
                                        <p:tgtEl>
                                          <p:spTgt spid="104"/>
                                        </p:tgtEl>
                                        <p:attrNameLst>
                                          <p:attrName>style.visibility</p:attrName>
                                        </p:attrNameLst>
                                      </p:cBhvr>
                                      <p:to>
                                        <p:strVal val="visible"/>
                                      </p:to>
                                    </p:set>
                                    <p:anim calcmode="lin" valueType="num">
                                      <p:cBhvr additive="base">
                                        <p:cTn id="521" dur="500" fill="hold"/>
                                        <p:tgtEl>
                                          <p:spTgt spid="104"/>
                                        </p:tgtEl>
                                        <p:attrNameLst>
                                          <p:attrName>ppt_x</p:attrName>
                                        </p:attrNameLst>
                                      </p:cBhvr>
                                      <p:tavLst>
                                        <p:tav tm="0">
                                          <p:val>
                                            <p:strVal val="#ppt_x"/>
                                          </p:val>
                                        </p:tav>
                                        <p:tav tm="100000">
                                          <p:val>
                                            <p:strVal val="#ppt_x"/>
                                          </p:val>
                                        </p:tav>
                                      </p:tavLst>
                                    </p:anim>
                                    <p:anim calcmode="lin" valueType="num">
                                      <p:cBhvr additive="base">
                                        <p:cTn id="52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23" fill="hold">
                      <p:stCondLst>
                        <p:cond delay="indefinite"/>
                      </p:stCondLst>
                      <p:childTnLst>
                        <p:par>
                          <p:cTn id="524" fill="hold">
                            <p:stCondLst>
                              <p:cond delay="0"/>
                            </p:stCondLst>
                            <p:childTnLst>
                              <p:par>
                                <p:cTn id="525" presetID="2" presetClass="entr" presetSubtype="4" fill="hold" grpId="0" nodeType="clickEffect">
                                  <p:stCondLst>
                                    <p:cond delay="0"/>
                                  </p:stCondLst>
                                  <p:childTnLst>
                                    <p:set>
                                      <p:cBhvr>
                                        <p:cTn id="526" dur="1" fill="hold">
                                          <p:stCondLst>
                                            <p:cond delay="0"/>
                                          </p:stCondLst>
                                        </p:cTn>
                                        <p:tgtEl>
                                          <p:spTgt spid="105"/>
                                        </p:tgtEl>
                                        <p:attrNameLst>
                                          <p:attrName>style.visibility</p:attrName>
                                        </p:attrNameLst>
                                      </p:cBhvr>
                                      <p:to>
                                        <p:strVal val="visible"/>
                                      </p:to>
                                    </p:set>
                                    <p:anim calcmode="lin" valueType="num">
                                      <p:cBhvr additive="base">
                                        <p:cTn id="527" dur="500" fill="hold"/>
                                        <p:tgtEl>
                                          <p:spTgt spid="105"/>
                                        </p:tgtEl>
                                        <p:attrNameLst>
                                          <p:attrName>ppt_x</p:attrName>
                                        </p:attrNameLst>
                                      </p:cBhvr>
                                      <p:tavLst>
                                        <p:tav tm="0">
                                          <p:val>
                                            <p:strVal val="#ppt_x"/>
                                          </p:val>
                                        </p:tav>
                                        <p:tav tm="100000">
                                          <p:val>
                                            <p:strVal val="#ppt_x"/>
                                          </p:val>
                                        </p:tav>
                                      </p:tavLst>
                                    </p:anim>
                                    <p:anim calcmode="lin" valueType="num">
                                      <p:cBhvr additive="base">
                                        <p:cTn id="52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529" fill="hold">
                      <p:stCondLst>
                        <p:cond delay="indefinite"/>
                      </p:stCondLst>
                      <p:childTnLst>
                        <p:par>
                          <p:cTn id="530" fill="hold">
                            <p:stCondLst>
                              <p:cond delay="0"/>
                            </p:stCondLst>
                            <p:childTnLst>
                              <p:par>
                                <p:cTn id="531" presetID="2" presetClass="entr" presetSubtype="4" fill="hold" grpId="0" nodeType="click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presetID="2" presetClass="entr" presetSubtype="4" fill="hold" grpId="0" nodeType="clickEffect">
                                  <p:stCondLst>
                                    <p:cond delay="0"/>
                                  </p:stCondLst>
                                  <p:childTnLst>
                                    <p:set>
                                      <p:cBhvr>
                                        <p:cTn id="538" dur="1" fill="hold">
                                          <p:stCondLst>
                                            <p:cond delay="0"/>
                                          </p:stCondLst>
                                        </p:cTn>
                                        <p:tgtEl>
                                          <p:spTgt spid="107"/>
                                        </p:tgtEl>
                                        <p:attrNameLst>
                                          <p:attrName>style.visibility</p:attrName>
                                        </p:attrNameLst>
                                      </p:cBhvr>
                                      <p:to>
                                        <p:strVal val="visible"/>
                                      </p:to>
                                    </p:set>
                                    <p:anim calcmode="lin" valueType="num">
                                      <p:cBhvr additive="base">
                                        <p:cTn id="539" dur="500" fill="hold"/>
                                        <p:tgtEl>
                                          <p:spTgt spid="107"/>
                                        </p:tgtEl>
                                        <p:attrNameLst>
                                          <p:attrName>ppt_x</p:attrName>
                                        </p:attrNameLst>
                                      </p:cBhvr>
                                      <p:tavLst>
                                        <p:tav tm="0">
                                          <p:val>
                                            <p:strVal val="#ppt_x"/>
                                          </p:val>
                                        </p:tav>
                                        <p:tav tm="100000">
                                          <p:val>
                                            <p:strVal val="#ppt_x"/>
                                          </p:val>
                                        </p:tav>
                                      </p:tavLst>
                                    </p:anim>
                                    <p:anim calcmode="lin" valueType="num">
                                      <p:cBhvr additive="base">
                                        <p:cTn id="5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41" fill="hold">
                      <p:stCondLst>
                        <p:cond delay="indefinite"/>
                      </p:stCondLst>
                      <p:childTnLst>
                        <p:par>
                          <p:cTn id="542" fill="hold">
                            <p:stCondLst>
                              <p:cond delay="0"/>
                            </p:stCondLst>
                            <p:childTnLst>
                              <p:par>
                                <p:cTn id="543" presetID="2" presetClass="entr" presetSubtype="4" fill="hold" grpId="0" nodeType="clickEffect">
                                  <p:stCondLst>
                                    <p:cond delay="0"/>
                                  </p:stCondLst>
                                  <p:childTnLst>
                                    <p:set>
                                      <p:cBhvr>
                                        <p:cTn id="544" dur="1" fill="hold">
                                          <p:stCondLst>
                                            <p:cond delay="0"/>
                                          </p:stCondLst>
                                        </p:cTn>
                                        <p:tgtEl>
                                          <p:spTgt spid="108"/>
                                        </p:tgtEl>
                                        <p:attrNameLst>
                                          <p:attrName>style.visibility</p:attrName>
                                        </p:attrNameLst>
                                      </p:cBhvr>
                                      <p:to>
                                        <p:strVal val="visible"/>
                                      </p:to>
                                    </p:set>
                                    <p:anim calcmode="lin" valueType="num">
                                      <p:cBhvr additive="base">
                                        <p:cTn id="545" dur="500" fill="hold"/>
                                        <p:tgtEl>
                                          <p:spTgt spid="108"/>
                                        </p:tgtEl>
                                        <p:attrNameLst>
                                          <p:attrName>ppt_x</p:attrName>
                                        </p:attrNameLst>
                                      </p:cBhvr>
                                      <p:tavLst>
                                        <p:tav tm="0">
                                          <p:val>
                                            <p:strVal val="#ppt_x"/>
                                          </p:val>
                                        </p:tav>
                                        <p:tav tm="100000">
                                          <p:val>
                                            <p:strVal val="#ppt_x"/>
                                          </p:val>
                                        </p:tav>
                                      </p:tavLst>
                                    </p:anim>
                                    <p:anim calcmode="lin" valueType="num">
                                      <p:cBhvr additive="base">
                                        <p:cTn id="54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47" fill="hold">
                      <p:stCondLst>
                        <p:cond delay="indefinite"/>
                      </p:stCondLst>
                      <p:childTnLst>
                        <p:par>
                          <p:cTn id="548" fill="hold">
                            <p:stCondLst>
                              <p:cond delay="0"/>
                            </p:stCondLst>
                            <p:childTnLst>
                              <p:par>
                                <p:cTn id="549" presetID="2" presetClass="entr" presetSubtype="4" fill="hold" grpId="0" nodeType="clickEffect">
                                  <p:stCondLst>
                                    <p:cond delay="0"/>
                                  </p:stCondLst>
                                  <p:childTnLst>
                                    <p:set>
                                      <p:cBhvr>
                                        <p:cTn id="550" dur="1" fill="hold">
                                          <p:stCondLst>
                                            <p:cond delay="0"/>
                                          </p:stCondLst>
                                        </p:cTn>
                                        <p:tgtEl>
                                          <p:spTgt spid="109"/>
                                        </p:tgtEl>
                                        <p:attrNameLst>
                                          <p:attrName>style.visibility</p:attrName>
                                        </p:attrNameLst>
                                      </p:cBhvr>
                                      <p:to>
                                        <p:strVal val="visible"/>
                                      </p:to>
                                    </p:set>
                                    <p:anim calcmode="lin" valueType="num">
                                      <p:cBhvr additive="base">
                                        <p:cTn id="551" dur="500" fill="hold"/>
                                        <p:tgtEl>
                                          <p:spTgt spid="109"/>
                                        </p:tgtEl>
                                        <p:attrNameLst>
                                          <p:attrName>ppt_x</p:attrName>
                                        </p:attrNameLst>
                                      </p:cBhvr>
                                      <p:tavLst>
                                        <p:tav tm="0">
                                          <p:val>
                                            <p:strVal val="#ppt_x"/>
                                          </p:val>
                                        </p:tav>
                                        <p:tav tm="100000">
                                          <p:val>
                                            <p:strVal val="#ppt_x"/>
                                          </p:val>
                                        </p:tav>
                                      </p:tavLst>
                                    </p:anim>
                                    <p:anim calcmode="lin" valueType="num">
                                      <p:cBhvr additive="base">
                                        <p:cTn id="55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53" fill="hold">
                      <p:stCondLst>
                        <p:cond delay="indefinite"/>
                      </p:stCondLst>
                      <p:childTnLst>
                        <p:par>
                          <p:cTn id="554" fill="hold">
                            <p:stCondLst>
                              <p:cond delay="0"/>
                            </p:stCondLst>
                            <p:childTnLst>
                              <p:par>
                                <p:cTn id="555" presetID="2" presetClass="entr" presetSubtype="4" fill="hold" grpId="0" nodeType="clickEffect">
                                  <p:stCondLst>
                                    <p:cond delay="0"/>
                                  </p:stCondLst>
                                  <p:childTnLst>
                                    <p:set>
                                      <p:cBhvr>
                                        <p:cTn id="556" dur="1" fill="hold">
                                          <p:stCondLst>
                                            <p:cond delay="0"/>
                                          </p:stCondLst>
                                        </p:cTn>
                                        <p:tgtEl>
                                          <p:spTgt spid="110"/>
                                        </p:tgtEl>
                                        <p:attrNameLst>
                                          <p:attrName>style.visibility</p:attrName>
                                        </p:attrNameLst>
                                      </p:cBhvr>
                                      <p:to>
                                        <p:strVal val="visible"/>
                                      </p:to>
                                    </p:set>
                                    <p:anim calcmode="lin" valueType="num">
                                      <p:cBhvr additive="base">
                                        <p:cTn id="557" dur="500" fill="hold"/>
                                        <p:tgtEl>
                                          <p:spTgt spid="110"/>
                                        </p:tgtEl>
                                        <p:attrNameLst>
                                          <p:attrName>ppt_x</p:attrName>
                                        </p:attrNameLst>
                                      </p:cBhvr>
                                      <p:tavLst>
                                        <p:tav tm="0">
                                          <p:val>
                                            <p:strVal val="#ppt_x"/>
                                          </p:val>
                                        </p:tav>
                                        <p:tav tm="100000">
                                          <p:val>
                                            <p:strVal val="#ppt_x"/>
                                          </p:val>
                                        </p:tav>
                                      </p:tavLst>
                                    </p:anim>
                                    <p:anim calcmode="lin" valueType="num">
                                      <p:cBhvr additive="base">
                                        <p:cTn id="5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59" fill="hold">
                      <p:stCondLst>
                        <p:cond delay="indefinite"/>
                      </p:stCondLst>
                      <p:childTnLst>
                        <p:par>
                          <p:cTn id="560" fill="hold">
                            <p:stCondLst>
                              <p:cond delay="0"/>
                            </p:stCondLst>
                            <p:childTnLst>
                              <p:par>
                                <p:cTn id="561" presetID="2" presetClass="entr" presetSubtype="4" fill="hold" grpId="0" nodeType="clickEffect">
                                  <p:stCondLst>
                                    <p:cond delay="0"/>
                                  </p:stCondLst>
                                  <p:childTnLst>
                                    <p:set>
                                      <p:cBhvr>
                                        <p:cTn id="562" dur="1" fill="hold">
                                          <p:stCondLst>
                                            <p:cond delay="0"/>
                                          </p:stCondLst>
                                        </p:cTn>
                                        <p:tgtEl>
                                          <p:spTgt spid="111"/>
                                        </p:tgtEl>
                                        <p:attrNameLst>
                                          <p:attrName>style.visibility</p:attrName>
                                        </p:attrNameLst>
                                      </p:cBhvr>
                                      <p:to>
                                        <p:strVal val="visible"/>
                                      </p:to>
                                    </p:set>
                                    <p:anim calcmode="lin" valueType="num">
                                      <p:cBhvr additive="base">
                                        <p:cTn id="563" dur="500" fill="hold"/>
                                        <p:tgtEl>
                                          <p:spTgt spid="111"/>
                                        </p:tgtEl>
                                        <p:attrNameLst>
                                          <p:attrName>ppt_x</p:attrName>
                                        </p:attrNameLst>
                                      </p:cBhvr>
                                      <p:tavLst>
                                        <p:tav tm="0">
                                          <p:val>
                                            <p:strVal val="#ppt_x"/>
                                          </p:val>
                                        </p:tav>
                                        <p:tav tm="100000">
                                          <p:val>
                                            <p:strVal val="#ppt_x"/>
                                          </p:val>
                                        </p:tav>
                                      </p:tavLst>
                                    </p:anim>
                                    <p:anim calcmode="lin" valueType="num">
                                      <p:cBhvr additive="base">
                                        <p:cTn id="56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65" fill="hold">
                      <p:stCondLst>
                        <p:cond delay="indefinite"/>
                      </p:stCondLst>
                      <p:childTnLst>
                        <p:par>
                          <p:cTn id="566" fill="hold">
                            <p:stCondLst>
                              <p:cond delay="0"/>
                            </p:stCondLst>
                            <p:childTnLst>
                              <p:par>
                                <p:cTn id="567" presetID="2" presetClass="entr" presetSubtype="4" fill="hold" grpId="0" nodeType="clickEffect">
                                  <p:stCondLst>
                                    <p:cond delay="0"/>
                                  </p:stCondLst>
                                  <p:childTnLst>
                                    <p:set>
                                      <p:cBhvr>
                                        <p:cTn id="568" dur="1" fill="hold">
                                          <p:stCondLst>
                                            <p:cond delay="0"/>
                                          </p:stCondLst>
                                        </p:cTn>
                                        <p:tgtEl>
                                          <p:spTgt spid="112"/>
                                        </p:tgtEl>
                                        <p:attrNameLst>
                                          <p:attrName>style.visibility</p:attrName>
                                        </p:attrNameLst>
                                      </p:cBhvr>
                                      <p:to>
                                        <p:strVal val="visible"/>
                                      </p:to>
                                    </p:set>
                                    <p:anim calcmode="lin" valueType="num">
                                      <p:cBhvr additive="base">
                                        <p:cTn id="569" dur="500" fill="hold"/>
                                        <p:tgtEl>
                                          <p:spTgt spid="112"/>
                                        </p:tgtEl>
                                        <p:attrNameLst>
                                          <p:attrName>ppt_x</p:attrName>
                                        </p:attrNameLst>
                                      </p:cBhvr>
                                      <p:tavLst>
                                        <p:tav tm="0">
                                          <p:val>
                                            <p:strVal val="#ppt_x"/>
                                          </p:val>
                                        </p:tav>
                                        <p:tav tm="100000">
                                          <p:val>
                                            <p:strVal val="#ppt_x"/>
                                          </p:val>
                                        </p:tav>
                                      </p:tavLst>
                                    </p:anim>
                                    <p:anim calcmode="lin" valueType="num">
                                      <p:cBhvr additive="base">
                                        <p:cTn id="57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71" fill="hold">
                      <p:stCondLst>
                        <p:cond delay="indefinite"/>
                      </p:stCondLst>
                      <p:childTnLst>
                        <p:par>
                          <p:cTn id="572" fill="hold">
                            <p:stCondLst>
                              <p:cond delay="0"/>
                            </p:stCondLst>
                            <p:childTnLst>
                              <p:par>
                                <p:cTn id="573" presetID="2" presetClass="entr" presetSubtype="4" fill="hold" grpId="0" nodeType="clickEffect">
                                  <p:stCondLst>
                                    <p:cond delay="0"/>
                                  </p:stCondLst>
                                  <p:childTnLst>
                                    <p:set>
                                      <p:cBhvr>
                                        <p:cTn id="574" dur="1" fill="hold">
                                          <p:stCondLst>
                                            <p:cond delay="0"/>
                                          </p:stCondLst>
                                        </p:cTn>
                                        <p:tgtEl>
                                          <p:spTgt spid="113"/>
                                        </p:tgtEl>
                                        <p:attrNameLst>
                                          <p:attrName>style.visibility</p:attrName>
                                        </p:attrNameLst>
                                      </p:cBhvr>
                                      <p:to>
                                        <p:strVal val="visible"/>
                                      </p:to>
                                    </p:set>
                                    <p:anim calcmode="lin" valueType="num">
                                      <p:cBhvr additive="base">
                                        <p:cTn id="575" dur="500" fill="hold"/>
                                        <p:tgtEl>
                                          <p:spTgt spid="113"/>
                                        </p:tgtEl>
                                        <p:attrNameLst>
                                          <p:attrName>ppt_x</p:attrName>
                                        </p:attrNameLst>
                                      </p:cBhvr>
                                      <p:tavLst>
                                        <p:tav tm="0">
                                          <p:val>
                                            <p:strVal val="#ppt_x"/>
                                          </p:val>
                                        </p:tav>
                                        <p:tav tm="100000">
                                          <p:val>
                                            <p:strVal val="#ppt_x"/>
                                          </p:val>
                                        </p:tav>
                                      </p:tavLst>
                                    </p:anim>
                                    <p:anim calcmode="lin" valueType="num">
                                      <p:cBhvr additive="base">
                                        <p:cTn id="57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577" fill="hold">
                      <p:stCondLst>
                        <p:cond delay="indefinite"/>
                      </p:stCondLst>
                      <p:childTnLst>
                        <p:par>
                          <p:cTn id="578" fill="hold">
                            <p:stCondLst>
                              <p:cond delay="0"/>
                            </p:stCondLst>
                            <p:childTnLst>
                              <p:par>
                                <p:cTn id="579" presetID="2" presetClass="entr" presetSubtype="4" fill="hold" grpId="0" nodeType="clickEffect">
                                  <p:stCondLst>
                                    <p:cond delay="0"/>
                                  </p:stCondLst>
                                  <p:childTnLst>
                                    <p:set>
                                      <p:cBhvr>
                                        <p:cTn id="580" dur="1" fill="hold">
                                          <p:stCondLst>
                                            <p:cond delay="0"/>
                                          </p:stCondLst>
                                        </p:cTn>
                                        <p:tgtEl>
                                          <p:spTgt spid="114"/>
                                        </p:tgtEl>
                                        <p:attrNameLst>
                                          <p:attrName>style.visibility</p:attrName>
                                        </p:attrNameLst>
                                      </p:cBhvr>
                                      <p:to>
                                        <p:strVal val="visible"/>
                                      </p:to>
                                    </p:set>
                                    <p:anim calcmode="lin" valueType="num">
                                      <p:cBhvr additive="base">
                                        <p:cTn id="581" dur="500" fill="hold"/>
                                        <p:tgtEl>
                                          <p:spTgt spid="114"/>
                                        </p:tgtEl>
                                        <p:attrNameLst>
                                          <p:attrName>ppt_x</p:attrName>
                                        </p:attrNameLst>
                                      </p:cBhvr>
                                      <p:tavLst>
                                        <p:tav tm="0">
                                          <p:val>
                                            <p:strVal val="#ppt_x"/>
                                          </p:val>
                                        </p:tav>
                                        <p:tav tm="100000">
                                          <p:val>
                                            <p:strVal val="#ppt_x"/>
                                          </p:val>
                                        </p:tav>
                                      </p:tavLst>
                                    </p:anim>
                                    <p:anim calcmode="lin" valueType="num">
                                      <p:cBhvr additive="base">
                                        <p:cTn id="58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583" fill="hold">
                      <p:stCondLst>
                        <p:cond delay="indefinite"/>
                      </p:stCondLst>
                      <p:childTnLst>
                        <p:par>
                          <p:cTn id="584" fill="hold">
                            <p:stCondLst>
                              <p:cond delay="0"/>
                            </p:stCondLst>
                            <p:childTnLst>
                              <p:par>
                                <p:cTn id="585" presetID="2" presetClass="entr" presetSubtype="4" fill="hold" grpId="0" nodeType="clickEffect">
                                  <p:stCondLst>
                                    <p:cond delay="0"/>
                                  </p:stCondLst>
                                  <p:childTnLst>
                                    <p:set>
                                      <p:cBhvr>
                                        <p:cTn id="586" dur="1" fill="hold">
                                          <p:stCondLst>
                                            <p:cond delay="0"/>
                                          </p:stCondLst>
                                        </p:cTn>
                                        <p:tgtEl>
                                          <p:spTgt spid="115"/>
                                        </p:tgtEl>
                                        <p:attrNameLst>
                                          <p:attrName>style.visibility</p:attrName>
                                        </p:attrNameLst>
                                      </p:cBhvr>
                                      <p:to>
                                        <p:strVal val="visible"/>
                                      </p:to>
                                    </p:set>
                                    <p:anim calcmode="lin" valueType="num">
                                      <p:cBhvr additive="base">
                                        <p:cTn id="587" dur="500" fill="hold"/>
                                        <p:tgtEl>
                                          <p:spTgt spid="115"/>
                                        </p:tgtEl>
                                        <p:attrNameLst>
                                          <p:attrName>ppt_x</p:attrName>
                                        </p:attrNameLst>
                                      </p:cBhvr>
                                      <p:tavLst>
                                        <p:tav tm="0">
                                          <p:val>
                                            <p:strVal val="#ppt_x"/>
                                          </p:val>
                                        </p:tav>
                                        <p:tav tm="100000">
                                          <p:val>
                                            <p:strVal val="#ppt_x"/>
                                          </p:val>
                                        </p:tav>
                                      </p:tavLst>
                                    </p:anim>
                                    <p:anim calcmode="lin" valueType="num">
                                      <p:cBhvr additive="base">
                                        <p:cTn id="58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0" nodeType="clickEffect">
                                  <p:stCondLst>
                                    <p:cond delay="0"/>
                                  </p:stCondLst>
                                  <p:childTnLst>
                                    <p:set>
                                      <p:cBhvr>
                                        <p:cTn id="592" dur="1" fill="hold">
                                          <p:stCondLst>
                                            <p:cond delay="0"/>
                                          </p:stCondLst>
                                        </p:cTn>
                                        <p:tgtEl>
                                          <p:spTgt spid="116"/>
                                        </p:tgtEl>
                                        <p:attrNameLst>
                                          <p:attrName>style.visibility</p:attrName>
                                        </p:attrNameLst>
                                      </p:cBhvr>
                                      <p:to>
                                        <p:strVal val="visible"/>
                                      </p:to>
                                    </p:set>
                                    <p:anim calcmode="lin" valueType="num">
                                      <p:cBhvr additive="base">
                                        <p:cTn id="593" dur="500" fill="hold"/>
                                        <p:tgtEl>
                                          <p:spTgt spid="116"/>
                                        </p:tgtEl>
                                        <p:attrNameLst>
                                          <p:attrName>ppt_x</p:attrName>
                                        </p:attrNameLst>
                                      </p:cBhvr>
                                      <p:tavLst>
                                        <p:tav tm="0">
                                          <p:val>
                                            <p:strVal val="#ppt_x"/>
                                          </p:val>
                                        </p:tav>
                                        <p:tav tm="100000">
                                          <p:val>
                                            <p:strVal val="#ppt_x"/>
                                          </p:val>
                                        </p:tav>
                                      </p:tavLst>
                                    </p:anim>
                                    <p:anim calcmode="lin" valueType="num">
                                      <p:cBhvr additive="base">
                                        <p:cTn id="594"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595" fill="hold">
                      <p:stCondLst>
                        <p:cond delay="indefinite"/>
                      </p:stCondLst>
                      <p:childTnLst>
                        <p:par>
                          <p:cTn id="596" fill="hold">
                            <p:stCondLst>
                              <p:cond delay="0"/>
                            </p:stCondLst>
                            <p:childTnLst>
                              <p:par>
                                <p:cTn id="597" presetID="2" presetClass="entr" presetSubtype="4" fill="hold" grpId="0" nodeType="clickEffect">
                                  <p:stCondLst>
                                    <p:cond delay="0"/>
                                  </p:stCondLst>
                                  <p:childTnLst>
                                    <p:set>
                                      <p:cBhvr>
                                        <p:cTn id="598" dur="1" fill="hold">
                                          <p:stCondLst>
                                            <p:cond delay="0"/>
                                          </p:stCondLst>
                                        </p:cTn>
                                        <p:tgtEl>
                                          <p:spTgt spid="117"/>
                                        </p:tgtEl>
                                        <p:attrNameLst>
                                          <p:attrName>style.visibility</p:attrName>
                                        </p:attrNameLst>
                                      </p:cBhvr>
                                      <p:to>
                                        <p:strVal val="visible"/>
                                      </p:to>
                                    </p:set>
                                    <p:anim calcmode="lin" valueType="num">
                                      <p:cBhvr additive="base">
                                        <p:cTn id="599" dur="500" fill="hold"/>
                                        <p:tgtEl>
                                          <p:spTgt spid="117"/>
                                        </p:tgtEl>
                                        <p:attrNameLst>
                                          <p:attrName>ppt_x</p:attrName>
                                        </p:attrNameLst>
                                      </p:cBhvr>
                                      <p:tavLst>
                                        <p:tav tm="0">
                                          <p:val>
                                            <p:strVal val="#ppt_x"/>
                                          </p:val>
                                        </p:tav>
                                        <p:tav tm="100000">
                                          <p:val>
                                            <p:strVal val="#ppt_x"/>
                                          </p:val>
                                        </p:tav>
                                      </p:tavLst>
                                    </p:anim>
                                    <p:anim calcmode="lin" valueType="num">
                                      <p:cBhvr additive="base">
                                        <p:cTn id="6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9" grpId="0" animBg="1"/>
      <p:bldP spid="10" grpId="0" animBg="1"/>
      <p:bldP spid="11" grpId="0" animBg="1"/>
      <p:bldP spid="12" grpId="0" animBg="1"/>
      <p:bldP spid="13" grpId="0" animBg="1"/>
      <p:bldP spid="14" grpId="0" animBg="1"/>
      <p:bldP spid="17" grpId="0"/>
      <p:bldP spid="20" grpId="0"/>
      <p:bldP spid="21" grpId="0"/>
      <p:bldP spid="23" grpId="0"/>
      <p:bldP spid="24" grpId="0"/>
      <p:bldP spid="25" grpId="0"/>
      <p:bldP spid="26" grpId="0"/>
      <p:bldP spid="27" grpId="0"/>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6" grpId="0" animBg="1"/>
      <p:bldP spid="97" grpId="0" animBg="1"/>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3CB0-24E9-1C42-93A0-684E0B88FDDB}"/>
              </a:ext>
            </a:extLst>
          </p:cNvPr>
          <p:cNvSpPr>
            <a:spLocks noGrp="1"/>
          </p:cNvSpPr>
          <p:nvPr>
            <p:ph type="title"/>
          </p:nvPr>
        </p:nvSpPr>
        <p:spPr/>
        <p:txBody>
          <a:bodyPr/>
          <a:lstStyle/>
          <a:p>
            <a:r>
              <a:rPr lang="en-US" dirty="0"/>
              <a:t>Features not Covered in Overview </a:t>
            </a:r>
          </a:p>
        </p:txBody>
      </p:sp>
      <p:sp>
        <p:nvSpPr>
          <p:cNvPr id="3" name="Content Placeholder 2">
            <a:extLst>
              <a:ext uri="{FF2B5EF4-FFF2-40B4-BE49-F238E27FC236}">
                <a16:creationId xmlns:a16="http://schemas.microsoft.com/office/drawing/2014/main" id="{69207AF0-CFE8-F94F-A270-C920AA85138E}"/>
              </a:ext>
            </a:extLst>
          </p:cNvPr>
          <p:cNvSpPr>
            <a:spLocks noGrp="1"/>
          </p:cNvSpPr>
          <p:nvPr>
            <p:ph idx="1"/>
          </p:nvPr>
        </p:nvSpPr>
        <p:spPr/>
        <p:txBody>
          <a:bodyPr>
            <a:normAutofit fontScale="92500" lnSpcReduction="20000"/>
          </a:bodyPr>
          <a:lstStyle/>
          <a:p>
            <a:pPr marL="457200" indent="-457200">
              <a:buAutoNum type="arabicPeriod"/>
            </a:pPr>
            <a:r>
              <a:rPr lang="en-US" dirty="0"/>
              <a:t>Site Recovery </a:t>
            </a:r>
          </a:p>
          <a:p>
            <a:pPr marL="457200" indent="-457200">
              <a:buAutoNum type="arabicPeriod"/>
            </a:pPr>
            <a:r>
              <a:rPr lang="en-US" dirty="0"/>
              <a:t>Azure Backups</a:t>
            </a:r>
          </a:p>
          <a:p>
            <a:pPr marL="457200" indent="-457200">
              <a:buAutoNum type="arabicPeriod"/>
            </a:pPr>
            <a:r>
              <a:rPr lang="en-US" dirty="0"/>
              <a:t>Microsoft Azure Trust Center</a:t>
            </a:r>
          </a:p>
          <a:p>
            <a:pPr marL="457200" indent="-457200">
              <a:buAutoNum type="arabicPeriod"/>
            </a:pPr>
            <a:r>
              <a:rPr lang="en-US" dirty="0"/>
              <a:t>Compliance Manager</a:t>
            </a:r>
          </a:p>
          <a:p>
            <a:pPr marL="457200" indent="-457200">
              <a:buAutoNum type="arabicPeriod"/>
            </a:pPr>
            <a:r>
              <a:rPr lang="en-US" dirty="0"/>
              <a:t>Microsoft Privacy Manager</a:t>
            </a:r>
          </a:p>
          <a:p>
            <a:pPr marL="457200" indent="-457200">
              <a:buAutoNum type="arabicPeriod"/>
            </a:pPr>
            <a:r>
              <a:rPr lang="en-US" dirty="0"/>
              <a:t>Service Principles </a:t>
            </a:r>
          </a:p>
          <a:p>
            <a:pPr marL="457200" indent="-457200">
              <a:buAutoNum type="arabicPeriod"/>
            </a:pPr>
            <a:r>
              <a:rPr lang="en-US" dirty="0"/>
              <a:t>Azure Information Protection Plan. </a:t>
            </a:r>
          </a:p>
          <a:p>
            <a:pPr marL="457200" indent="-457200">
              <a:buAutoNum type="arabicPeriod"/>
            </a:pPr>
            <a:r>
              <a:rPr lang="en-US" dirty="0"/>
              <a:t>AI – Machine Learning &amp; Learning Studio </a:t>
            </a:r>
          </a:p>
          <a:p>
            <a:pPr marL="457200" indent="-457200">
              <a:buAutoNum type="arabicPeriod"/>
            </a:pPr>
            <a:r>
              <a:rPr lang="en-US" dirty="0" err="1"/>
              <a:t>Devops</a:t>
            </a:r>
            <a:r>
              <a:rPr lang="en-US" dirty="0"/>
              <a:t> – Visual Studio team services , KANBAN, Code Commits etc. </a:t>
            </a:r>
          </a:p>
          <a:p>
            <a:pPr marL="457200" indent="-457200">
              <a:buAutoNum type="arabicPeriod"/>
            </a:pPr>
            <a:r>
              <a:rPr lang="en-US" dirty="0" err="1"/>
              <a:t>Devops</a:t>
            </a:r>
            <a:r>
              <a:rPr lang="en-US" dirty="0"/>
              <a:t> Labs – Windows and Linux to test Apps.  </a:t>
            </a:r>
          </a:p>
          <a:p>
            <a:pPr marL="457200" indent="-457200">
              <a:buAutoNum type="arabicPeriod"/>
            </a:pPr>
            <a:r>
              <a:rPr lang="en-US" dirty="0" err="1"/>
              <a:t>Cognative</a:t>
            </a:r>
            <a:r>
              <a:rPr lang="en-US" dirty="0"/>
              <a:t> Services – Voice / Speech / Text Processing services. </a:t>
            </a:r>
          </a:p>
        </p:txBody>
      </p:sp>
    </p:spTree>
    <p:extLst>
      <p:ext uri="{BB962C8B-B14F-4D97-AF65-F5344CB8AC3E}">
        <p14:creationId xmlns:p14="http://schemas.microsoft.com/office/powerpoint/2010/main" val="152466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EA6B-EFC7-BB4B-BFAB-13AC633D32BE}"/>
              </a:ext>
            </a:extLst>
          </p:cNvPr>
          <p:cNvSpPr>
            <a:spLocks noGrp="1"/>
          </p:cNvSpPr>
          <p:nvPr>
            <p:ph type="title"/>
          </p:nvPr>
        </p:nvSpPr>
        <p:spPr/>
        <p:txBody>
          <a:bodyPr/>
          <a:lstStyle/>
          <a:p>
            <a:r>
              <a:rPr lang="en-US" dirty="0"/>
              <a:t>Course Content	</a:t>
            </a:r>
          </a:p>
        </p:txBody>
      </p:sp>
      <p:sp>
        <p:nvSpPr>
          <p:cNvPr id="3" name="Content Placeholder 2">
            <a:extLst>
              <a:ext uri="{FF2B5EF4-FFF2-40B4-BE49-F238E27FC236}">
                <a16:creationId xmlns:a16="http://schemas.microsoft.com/office/drawing/2014/main" id="{08D2F099-E822-9F47-A6DF-2DC2B6D8E2D6}"/>
              </a:ext>
            </a:extLst>
          </p:cNvPr>
          <p:cNvSpPr>
            <a:spLocks noGrp="1"/>
          </p:cNvSpPr>
          <p:nvPr>
            <p:ph idx="1"/>
          </p:nvPr>
        </p:nvSpPr>
        <p:spPr/>
        <p:txBody>
          <a:bodyPr>
            <a:normAutofit fontScale="85000" lnSpcReduction="20000"/>
          </a:bodyPr>
          <a:lstStyle/>
          <a:p>
            <a:r>
              <a:rPr lang="en-US" dirty="0"/>
              <a:t>Understanding Cloud Computing Basics </a:t>
            </a:r>
          </a:p>
          <a:p>
            <a:r>
              <a:rPr lang="en-US" dirty="0"/>
              <a:t>Azure Overview &amp; Understanding Azure Services</a:t>
            </a:r>
          </a:p>
          <a:p>
            <a:r>
              <a:rPr lang="en-US" dirty="0"/>
              <a:t>Chapter 1 </a:t>
            </a:r>
            <a:r>
              <a:rPr lang="en-US" dirty="0">
                <a:sym typeface="Wingdings" pitchFamily="2" charset="2"/>
              </a:rPr>
              <a:t> </a:t>
            </a:r>
            <a:r>
              <a:rPr lang="en-US" dirty="0"/>
              <a:t>Azure Storage </a:t>
            </a:r>
          </a:p>
          <a:p>
            <a:r>
              <a:rPr lang="en-US" dirty="0"/>
              <a:t>Chapter 2 </a:t>
            </a:r>
            <a:r>
              <a:rPr lang="en-US" dirty="0">
                <a:sym typeface="Wingdings" pitchFamily="2" charset="2"/>
              </a:rPr>
              <a:t> </a:t>
            </a:r>
            <a:r>
              <a:rPr lang="en-US" dirty="0"/>
              <a:t>Azure Network </a:t>
            </a:r>
          </a:p>
          <a:p>
            <a:r>
              <a:rPr lang="en-US" dirty="0"/>
              <a:t>Chapter 3 </a:t>
            </a:r>
            <a:r>
              <a:rPr lang="en-US" dirty="0">
                <a:sym typeface="Wingdings" pitchFamily="2" charset="2"/>
              </a:rPr>
              <a:t> </a:t>
            </a:r>
            <a:r>
              <a:rPr lang="en-US" dirty="0"/>
              <a:t>Azure Compute</a:t>
            </a:r>
          </a:p>
          <a:p>
            <a:r>
              <a:rPr lang="en-US" dirty="0"/>
              <a:t>Chapter 4 </a:t>
            </a:r>
            <a:r>
              <a:rPr lang="en-US" dirty="0">
                <a:sym typeface="Wingdings" pitchFamily="2" charset="2"/>
              </a:rPr>
              <a:t> Azure </a:t>
            </a:r>
            <a:r>
              <a:rPr lang="en-US" dirty="0"/>
              <a:t>App Services</a:t>
            </a:r>
          </a:p>
          <a:p>
            <a:r>
              <a:rPr lang="en-US" dirty="0"/>
              <a:t>Chapter 5 </a:t>
            </a:r>
            <a:r>
              <a:rPr lang="en-US" dirty="0">
                <a:sym typeface="Wingdings" pitchFamily="2" charset="2"/>
              </a:rPr>
              <a:t> Azure Databases</a:t>
            </a:r>
          </a:p>
          <a:p>
            <a:r>
              <a:rPr lang="en-US" dirty="0">
                <a:sym typeface="Wingdings" pitchFamily="2" charset="2"/>
              </a:rPr>
              <a:t>Chapter 6  Azure Big Data </a:t>
            </a:r>
          </a:p>
          <a:p>
            <a:r>
              <a:rPr lang="en-US" dirty="0">
                <a:sym typeface="Wingdings" pitchFamily="2" charset="2"/>
              </a:rPr>
              <a:t>Chapter 7  Azure EAI</a:t>
            </a:r>
            <a:r>
              <a:rPr lang="en-US" dirty="0"/>
              <a:t> (Enterprise Application Integration) </a:t>
            </a:r>
          </a:p>
          <a:p>
            <a:r>
              <a:rPr lang="en-US" dirty="0"/>
              <a:t>Chapter 8 </a:t>
            </a:r>
            <a:r>
              <a:rPr lang="en-US" dirty="0">
                <a:sym typeface="Wingdings" pitchFamily="2" charset="2"/>
              </a:rPr>
              <a:t> Azure IOT (Internet of Things) </a:t>
            </a:r>
          </a:p>
          <a:p>
            <a:r>
              <a:rPr lang="en-US" dirty="0">
                <a:sym typeface="Wingdings" pitchFamily="2" charset="2"/>
              </a:rPr>
              <a:t>Chapter 9  Azure Security </a:t>
            </a:r>
          </a:p>
          <a:p>
            <a:r>
              <a:rPr lang="en-US" dirty="0">
                <a:sym typeface="Wingdings" pitchFamily="2" charset="2"/>
              </a:rPr>
              <a:t>Chapter 10  Azure Automation </a:t>
            </a:r>
            <a:endParaRPr lang="en-US" dirty="0"/>
          </a:p>
          <a:p>
            <a:endParaRPr lang="en-US" dirty="0"/>
          </a:p>
          <a:p>
            <a:endParaRPr lang="en-US" dirty="0"/>
          </a:p>
        </p:txBody>
      </p:sp>
    </p:spTree>
    <p:extLst>
      <p:ext uri="{BB962C8B-B14F-4D97-AF65-F5344CB8AC3E}">
        <p14:creationId xmlns:p14="http://schemas.microsoft.com/office/powerpoint/2010/main" val="37336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346074" y="52668"/>
            <a:ext cx="9404723" cy="768863"/>
          </a:xfrm>
        </p:spPr>
        <p:txBody>
          <a:bodyPr/>
          <a:lstStyle/>
          <a:p>
            <a:r>
              <a:rPr lang="en-US" dirty="0"/>
              <a:t>1. AZURE STORAGE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110546697"/>
              </p:ext>
            </p:extLst>
          </p:nvPr>
        </p:nvGraphicFramePr>
        <p:xfrm>
          <a:off x="346074" y="821531"/>
          <a:ext cx="11476832" cy="5867794"/>
        </p:xfrm>
        <a:graphic>
          <a:graphicData uri="http://schemas.openxmlformats.org/drawingml/2006/table">
            <a:tbl>
              <a:tblPr firstRow="1" bandRow="1">
                <a:tableStyleId>{74C1A8A3-306A-4EB7-A6B1-4F7E0EB9C5D6}</a:tableStyleId>
              </a:tblPr>
              <a:tblGrid>
                <a:gridCol w="577486">
                  <a:extLst>
                    <a:ext uri="{9D8B030D-6E8A-4147-A177-3AD203B41FA5}">
                      <a16:colId xmlns:a16="http://schemas.microsoft.com/office/drawing/2014/main" val="3718597760"/>
                    </a:ext>
                  </a:extLst>
                </a:gridCol>
                <a:gridCol w="1787841">
                  <a:extLst>
                    <a:ext uri="{9D8B030D-6E8A-4147-A177-3AD203B41FA5}">
                      <a16:colId xmlns:a16="http://schemas.microsoft.com/office/drawing/2014/main" val="617157188"/>
                    </a:ext>
                  </a:extLst>
                </a:gridCol>
                <a:gridCol w="9111505">
                  <a:extLst>
                    <a:ext uri="{9D8B030D-6E8A-4147-A177-3AD203B41FA5}">
                      <a16:colId xmlns:a16="http://schemas.microsoft.com/office/drawing/2014/main" val="434284125"/>
                    </a:ext>
                  </a:extLst>
                </a:gridCol>
              </a:tblGrid>
              <a:tr h="302600">
                <a:tc>
                  <a:txBody>
                    <a:bodyPr/>
                    <a:lstStyle/>
                    <a:p>
                      <a:r>
                        <a:rPr lang="en-US" sz="1400" dirty="0"/>
                        <a:t>ID</a:t>
                      </a:r>
                    </a:p>
                  </a:txBody>
                  <a:tcPr/>
                </a:tc>
                <a:tc>
                  <a:txBody>
                    <a:bodyPr/>
                    <a:lstStyle/>
                    <a:p>
                      <a:r>
                        <a:rPr lang="en-US" sz="1400" dirty="0"/>
                        <a:t>Component</a:t>
                      </a:r>
                    </a:p>
                  </a:txBody>
                  <a:tcPr/>
                </a:tc>
                <a:tc>
                  <a:txBody>
                    <a:bodyPr/>
                    <a:lstStyle/>
                    <a:p>
                      <a:r>
                        <a:rPr lang="en-US" sz="1400" dirty="0"/>
                        <a:t>Purpose</a:t>
                      </a:r>
                    </a:p>
                  </a:txBody>
                  <a:tcPr/>
                </a:tc>
                <a:extLst>
                  <a:ext uri="{0D108BD9-81ED-4DB2-BD59-A6C34878D82A}">
                    <a16:rowId xmlns:a16="http://schemas.microsoft.com/office/drawing/2014/main" val="3801280122"/>
                  </a:ext>
                </a:extLst>
              </a:tr>
              <a:tr h="567374">
                <a:tc>
                  <a:txBody>
                    <a:bodyPr/>
                    <a:lstStyle/>
                    <a:p>
                      <a:r>
                        <a:rPr lang="en-US" dirty="0"/>
                        <a:t>1</a:t>
                      </a:r>
                    </a:p>
                  </a:txBody>
                  <a:tcPr/>
                </a:tc>
                <a:tc>
                  <a:txBody>
                    <a:bodyPr/>
                    <a:lstStyle/>
                    <a:p>
                      <a:r>
                        <a:rPr lang="en-US" sz="1200" dirty="0"/>
                        <a:t>BLOB</a:t>
                      </a:r>
                    </a:p>
                  </a:txBody>
                  <a:tcPr/>
                </a:tc>
                <a:tc>
                  <a:txBody>
                    <a:bodyPr/>
                    <a:lstStyle/>
                    <a:p>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a:t>
                      </a:r>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is a service for storing large amounts of unstructured object data, such as text or binary data. Common uses of </a:t>
                      </a:r>
                      <a:r>
                        <a:rPr lang="en-IN" sz="1050" b="1" i="0" kern="1200" dirty="0">
                          <a:solidFill>
                            <a:schemeClr val="dk1"/>
                          </a:solidFill>
                          <a:effectLst/>
                          <a:latin typeface="+mn-lt"/>
                          <a:ea typeface="+mn-ea"/>
                          <a:cs typeface="+mn-cs"/>
                        </a:rPr>
                        <a:t>Blob Storage</a:t>
                      </a:r>
                      <a:r>
                        <a:rPr lang="en-IN" sz="1050" b="0" i="0" kern="1200" dirty="0">
                          <a:solidFill>
                            <a:schemeClr val="dk1"/>
                          </a:solidFill>
                          <a:effectLst/>
                          <a:latin typeface="+mn-lt"/>
                          <a:ea typeface="+mn-ea"/>
                          <a:cs typeface="+mn-cs"/>
                        </a:rPr>
                        <a:t> include: Serving images or documents directly to a browser. Storing files for distributed access.</a:t>
                      </a:r>
                      <a:endParaRPr lang="en-US" sz="1050" dirty="0"/>
                    </a:p>
                  </a:txBody>
                  <a:tcPr/>
                </a:tc>
                <a:extLst>
                  <a:ext uri="{0D108BD9-81ED-4DB2-BD59-A6C34878D82A}">
                    <a16:rowId xmlns:a16="http://schemas.microsoft.com/office/drawing/2014/main" val="3724517767"/>
                  </a:ext>
                </a:extLst>
              </a:tr>
              <a:tr h="567374">
                <a:tc>
                  <a:txBody>
                    <a:bodyPr/>
                    <a:lstStyle/>
                    <a:p>
                      <a:r>
                        <a:rPr lang="en-US" dirty="0"/>
                        <a:t>2</a:t>
                      </a:r>
                    </a:p>
                  </a:txBody>
                  <a:tcPr/>
                </a:tc>
                <a:tc>
                  <a:txBody>
                    <a:bodyPr/>
                    <a:lstStyle/>
                    <a:p>
                      <a:r>
                        <a:rPr lang="en-US" sz="1200" dirty="0"/>
                        <a:t>TABLE</a:t>
                      </a:r>
                    </a:p>
                  </a:txBody>
                  <a:tcPr/>
                </a:tc>
                <a:tc>
                  <a:txBody>
                    <a:bodyPr/>
                    <a:lstStyle/>
                    <a:p>
                      <a:r>
                        <a:rPr lang="en-IN" sz="1050" b="1" i="0" kern="1200" dirty="0">
                          <a:solidFill>
                            <a:schemeClr val="dk1"/>
                          </a:solidFill>
                          <a:effectLst/>
                          <a:latin typeface="+mn-lt"/>
                          <a:ea typeface="+mn-ea"/>
                          <a:cs typeface="+mn-cs"/>
                        </a:rPr>
                        <a:t>Azure Table storage</a:t>
                      </a:r>
                      <a:r>
                        <a:rPr lang="en-IN" sz="1050" b="0" i="0" kern="1200" dirty="0">
                          <a:solidFill>
                            <a:schemeClr val="dk1"/>
                          </a:solidFill>
                          <a:effectLst/>
                          <a:latin typeface="+mn-lt"/>
                          <a:ea typeface="+mn-ea"/>
                          <a:cs typeface="+mn-cs"/>
                        </a:rPr>
                        <a:t> stores large amounts of structured data. The service is a NoSQL datastore which accepts authenticated calls from inside and outside the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cloud. </a:t>
                      </a:r>
                      <a:r>
                        <a:rPr lang="en-IN" sz="1050" b="1" i="0" kern="1200" dirty="0">
                          <a:solidFill>
                            <a:schemeClr val="dk1"/>
                          </a:solidFill>
                          <a:effectLst/>
                          <a:latin typeface="+mn-lt"/>
                          <a:ea typeface="+mn-ea"/>
                          <a:cs typeface="+mn-cs"/>
                        </a:rPr>
                        <a:t>Azure tables</a:t>
                      </a:r>
                      <a:r>
                        <a:rPr lang="en-IN" sz="1050" b="0" i="0" kern="1200" dirty="0">
                          <a:solidFill>
                            <a:schemeClr val="dk1"/>
                          </a:solidFill>
                          <a:effectLst/>
                          <a:latin typeface="+mn-lt"/>
                          <a:ea typeface="+mn-ea"/>
                          <a:cs typeface="+mn-cs"/>
                        </a:rPr>
                        <a:t> are ideal for storing structured, non-relational data.</a:t>
                      </a:r>
                      <a:endParaRPr lang="en-US" sz="1050" dirty="0"/>
                    </a:p>
                  </a:txBody>
                  <a:tcPr/>
                </a:tc>
                <a:extLst>
                  <a:ext uri="{0D108BD9-81ED-4DB2-BD59-A6C34878D82A}">
                    <a16:rowId xmlns:a16="http://schemas.microsoft.com/office/drawing/2014/main" val="3931157332"/>
                  </a:ext>
                </a:extLst>
              </a:tr>
              <a:tr h="590069">
                <a:tc>
                  <a:txBody>
                    <a:bodyPr/>
                    <a:lstStyle/>
                    <a:p>
                      <a:r>
                        <a:rPr lang="en-US" dirty="0"/>
                        <a:t>3</a:t>
                      </a:r>
                    </a:p>
                  </a:txBody>
                  <a:tcPr/>
                </a:tc>
                <a:tc>
                  <a:txBody>
                    <a:bodyPr/>
                    <a:lstStyle/>
                    <a:p>
                      <a:r>
                        <a:rPr lang="en-US" sz="1200" dirty="0"/>
                        <a:t>QUEUE</a:t>
                      </a:r>
                    </a:p>
                  </a:txBody>
                  <a:tcPr/>
                </a:tc>
                <a:tc>
                  <a:txBody>
                    <a:bodyPr/>
                    <a:lstStyle/>
                    <a:p>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a:t>
                      </a:r>
                      <a:r>
                        <a:rPr lang="en-IN" sz="1100" b="1" i="0" kern="1200" dirty="0">
                          <a:solidFill>
                            <a:schemeClr val="dk1"/>
                          </a:solidFill>
                          <a:effectLst/>
                          <a:latin typeface="+mn-lt"/>
                          <a:ea typeface="+mn-ea"/>
                          <a:cs typeface="+mn-cs"/>
                        </a:rPr>
                        <a:t>Azure</a:t>
                      </a:r>
                      <a:r>
                        <a:rPr lang="en-IN" sz="1100" b="0" i="0" kern="1200" dirty="0">
                          <a:solidFill>
                            <a:schemeClr val="dk1"/>
                          </a:solidFill>
                          <a:effectLst/>
                          <a:latin typeface="+mn-lt"/>
                          <a:ea typeface="+mn-ea"/>
                          <a:cs typeface="+mn-cs"/>
                        </a:rPr>
                        <a:t> Service that enables you to put messages on the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and asynchronously process these messages. Therefore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ideal method to process events that don't require a specific order.</a:t>
                      </a:r>
                      <a:endParaRPr lang="en-US" sz="1100" dirty="0"/>
                    </a:p>
                  </a:txBody>
                  <a:tcPr/>
                </a:tc>
                <a:extLst>
                  <a:ext uri="{0D108BD9-81ED-4DB2-BD59-A6C34878D82A}">
                    <a16:rowId xmlns:a16="http://schemas.microsoft.com/office/drawing/2014/main" val="1840122962"/>
                  </a:ext>
                </a:extLst>
              </a:tr>
              <a:tr h="885104">
                <a:tc>
                  <a:txBody>
                    <a:bodyPr/>
                    <a:lstStyle/>
                    <a:p>
                      <a:r>
                        <a:rPr lang="en-US" dirty="0"/>
                        <a:t>4</a:t>
                      </a:r>
                    </a:p>
                  </a:txBody>
                  <a:tcPr/>
                </a:tc>
                <a:tc>
                  <a:txBody>
                    <a:bodyPr/>
                    <a:lstStyle/>
                    <a:p>
                      <a:r>
                        <a:rPr lang="en-US" sz="1200" dirty="0"/>
                        <a:t>FILE</a:t>
                      </a:r>
                    </a:p>
                  </a:txBody>
                  <a:tcPr/>
                </a:tc>
                <a:tc>
                  <a:txBody>
                    <a:bodyPr/>
                    <a:lstStyle/>
                    <a:p>
                      <a:r>
                        <a:rPr lang="en-IN" sz="1050" b="1" dirty="0"/>
                        <a:t>Simple, secure and fully managed cloud file shares</a:t>
                      </a:r>
                    </a:p>
                    <a:p>
                      <a:pPr marL="171450" indent="-171450">
                        <a:buFont typeface="Arial" panose="020B0604020202020204" pitchFamily="34" charset="0"/>
                        <a:buChar char="•"/>
                      </a:pPr>
                      <a:r>
                        <a:rPr lang="en-IN" sz="1050" dirty="0"/>
                        <a:t>Extend your servers to Azure with Sync for on-premises performance and capability</a:t>
                      </a:r>
                    </a:p>
                    <a:p>
                      <a:pPr marL="171450" indent="-171450">
                        <a:buFont typeface="Arial" panose="020B0604020202020204" pitchFamily="34" charset="0"/>
                        <a:buChar char="•"/>
                      </a:pPr>
                      <a:r>
                        <a:rPr lang="en-IN" sz="1050" dirty="0"/>
                        <a:t>Secure data at rest and in-transit using SMB 3.0 and HTTPS</a:t>
                      </a:r>
                    </a:p>
                    <a:p>
                      <a:pPr marL="171450" indent="-171450">
                        <a:buFont typeface="Arial" panose="020B0604020202020204" pitchFamily="34" charset="0"/>
                        <a:buChar char="•"/>
                      </a:pPr>
                      <a:r>
                        <a:rPr lang="en-IN" sz="1050" dirty="0"/>
                        <a:t>Simplify cloud file share management using familiar tools</a:t>
                      </a:r>
                    </a:p>
                    <a:p>
                      <a:pPr marL="171450" indent="-171450">
                        <a:buFont typeface="Arial" panose="020B0604020202020204" pitchFamily="34" charset="0"/>
                        <a:buChar char="•"/>
                      </a:pPr>
                      <a:r>
                        <a:rPr lang="en-IN" sz="1050" dirty="0"/>
                        <a:t>Create high-performance file shares using the Premium Files storage tier</a:t>
                      </a:r>
                    </a:p>
                  </a:txBody>
                  <a:tcPr/>
                </a:tc>
                <a:extLst>
                  <a:ext uri="{0D108BD9-81ED-4DB2-BD59-A6C34878D82A}">
                    <a16:rowId xmlns:a16="http://schemas.microsoft.com/office/drawing/2014/main" val="2716025782"/>
                  </a:ext>
                </a:extLst>
              </a:tr>
              <a:tr h="567374">
                <a:tc>
                  <a:txBody>
                    <a:bodyPr/>
                    <a:lstStyle/>
                    <a:p>
                      <a:r>
                        <a:rPr lang="en-US" dirty="0"/>
                        <a:t>5</a:t>
                      </a:r>
                    </a:p>
                  </a:txBody>
                  <a:tcPr/>
                </a:tc>
                <a:tc>
                  <a:txBody>
                    <a:bodyPr/>
                    <a:lstStyle/>
                    <a:p>
                      <a:r>
                        <a:rPr lang="en-US" sz="1200" dirty="0"/>
                        <a:t>DISK</a:t>
                      </a:r>
                    </a:p>
                  </a:txBody>
                  <a:tcPr/>
                </a:tc>
                <a:tc>
                  <a:txBody>
                    <a:bodyPr/>
                    <a:lstStyle/>
                    <a:p>
                      <a:r>
                        <a:rPr lang="en-IN" sz="1050" b="0" i="0" kern="1200" dirty="0">
                          <a:solidFill>
                            <a:schemeClr val="dk1"/>
                          </a:solidFill>
                          <a:effectLst/>
                          <a:latin typeface="+mn-lt"/>
                          <a:ea typeface="+mn-ea"/>
                          <a:cs typeface="+mn-cs"/>
                        </a:rPr>
                        <a:t>An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is a virtual hard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(VHD). You can think of it like a physical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in an on-premises server but, virtualized.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disks</a:t>
                      </a:r>
                      <a:r>
                        <a:rPr lang="en-IN" sz="1050" b="0" i="0" kern="1200" dirty="0">
                          <a:solidFill>
                            <a:schemeClr val="dk1"/>
                          </a:solidFill>
                          <a:effectLst/>
                          <a:latin typeface="+mn-lt"/>
                          <a:ea typeface="+mn-ea"/>
                          <a:cs typeface="+mn-cs"/>
                        </a:rPr>
                        <a:t> are </a:t>
                      </a:r>
                      <a:r>
                        <a:rPr lang="en-IN" sz="1050" b="1" i="0" kern="1200" dirty="0">
                          <a:solidFill>
                            <a:schemeClr val="dk1"/>
                          </a:solidFill>
                          <a:effectLst/>
                          <a:latin typeface="+mn-lt"/>
                          <a:ea typeface="+mn-ea"/>
                          <a:cs typeface="+mn-cs"/>
                        </a:rPr>
                        <a:t>stored</a:t>
                      </a:r>
                      <a:r>
                        <a:rPr lang="en-IN" sz="1050" b="0" i="0" kern="1200" dirty="0">
                          <a:solidFill>
                            <a:schemeClr val="dk1"/>
                          </a:solidFill>
                          <a:effectLst/>
                          <a:latin typeface="+mn-lt"/>
                          <a:ea typeface="+mn-ea"/>
                          <a:cs typeface="+mn-cs"/>
                        </a:rPr>
                        <a:t> as page blobs, which are a random IO </a:t>
                      </a:r>
                      <a:r>
                        <a:rPr lang="en-IN" sz="1050" b="1" i="0" kern="1200" dirty="0">
                          <a:solidFill>
                            <a:schemeClr val="dk1"/>
                          </a:solidFill>
                          <a:effectLst/>
                          <a:latin typeface="+mn-lt"/>
                          <a:ea typeface="+mn-ea"/>
                          <a:cs typeface="+mn-cs"/>
                        </a:rPr>
                        <a:t>storage</a:t>
                      </a:r>
                      <a:r>
                        <a:rPr lang="en-IN" sz="1050" b="0" i="0" kern="1200" dirty="0">
                          <a:solidFill>
                            <a:schemeClr val="dk1"/>
                          </a:solidFill>
                          <a:effectLst/>
                          <a:latin typeface="+mn-lt"/>
                          <a:ea typeface="+mn-ea"/>
                          <a:cs typeface="+mn-cs"/>
                        </a:rPr>
                        <a:t> object in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a:t>
                      </a:r>
                    </a:p>
                  </a:txBody>
                  <a:tcPr/>
                </a:tc>
                <a:extLst>
                  <a:ext uri="{0D108BD9-81ED-4DB2-BD59-A6C34878D82A}">
                    <a16:rowId xmlns:a16="http://schemas.microsoft.com/office/drawing/2014/main" val="3896405998"/>
                  </a:ext>
                </a:extLst>
              </a:tr>
              <a:tr h="567374">
                <a:tc>
                  <a:txBody>
                    <a:bodyPr/>
                    <a:lstStyle/>
                    <a:p>
                      <a:r>
                        <a:rPr lang="en-US" dirty="0"/>
                        <a:t>6</a:t>
                      </a:r>
                    </a:p>
                  </a:txBody>
                  <a:tcPr/>
                </a:tc>
                <a:tc>
                  <a:txBody>
                    <a:bodyPr/>
                    <a:lstStyle/>
                    <a:p>
                      <a:r>
                        <a:rPr lang="en-US" sz="1200" dirty="0"/>
                        <a:t>Data Like Storage</a:t>
                      </a:r>
                    </a:p>
                  </a:txBody>
                  <a:tcPr/>
                </a:tc>
                <a:tc>
                  <a:txBody>
                    <a:bodyPr/>
                    <a:lstStyle/>
                    <a:p>
                      <a:r>
                        <a:rPr lang="en-IN" sz="1050" b="1" i="0" kern="1200" dirty="0">
                          <a:solidFill>
                            <a:schemeClr val="dk1"/>
                          </a:solidFill>
                          <a:effectLst/>
                          <a:latin typeface="+mn-lt"/>
                          <a:ea typeface="+mn-ea"/>
                          <a:cs typeface="+mn-cs"/>
                        </a:rPr>
                        <a:t>Data Lake Storage Gen2 </a:t>
                      </a:r>
                      <a:r>
                        <a:rPr lang="en-IN" sz="1050" b="0" i="0" kern="1200" dirty="0">
                          <a:solidFill>
                            <a:schemeClr val="dk1"/>
                          </a:solidFill>
                          <a:effectLst/>
                          <a:latin typeface="+mn-lt"/>
                          <a:ea typeface="+mn-ea"/>
                          <a:cs typeface="+mn-cs"/>
                        </a:rPr>
                        <a:t>makes Azure Storage the foundation for building enterprise data lakes on Azure. Designed from the start to service multiple petabytes of information while sustaining hundreds of gigabits of throughput, Data Lake Storage Gen2 allows you to easily manage massive amounts of data.</a:t>
                      </a:r>
                      <a:endParaRPr lang="en-US" sz="1050" dirty="0"/>
                    </a:p>
                  </a:txBody>
                  <a:tcPr/>
                </a:tc>
                <a:extLst>
                  <a:ext uri="{0D108BD9-81ED-4DB2-BD59-A6C34878D82A}">
                    <a16:rowId xmlns:a16="http://schemas.microsoft.com/office/drawing/2014/main" val="432465561"/>
                  </a:ext>
                </a:extLst>
              </a:tr>
              <a:tr h="413463">
                <a:tc>
                  <a:txBody>
                    <a:bodyPr/>
                    <a:lstStyle/>
                    <a:p>
                      <a:r>
                        <a:rPr lang="en-US" dirty="0"/>
                        <a:t>7</a:t>
                      </a:r>
                    </a:p>
                  </a:txBody>
                  <a:tcPr/>
                </a:tc>
                <a:tc>
                  <a:txBody>
                    <a:bodyPr/>
                    <a:lstStyle/>
                    <a:p>
                      <a:r>
                        <a:rPr lang="en-US" sz="1200" dirty="0"/>
                        <a:t>Data Box</a:t>
                      </a:r>
                    </a:p>
                  </a:txBody>
                  <a:tcPr/>
                </a:tc>
                <a:tc>
                  <a:txBody>
                    <a:bodyPr/>
                    <a:lstStyle/>
                    <a:p>
                      <a:r>
                        <a:rPr lang="en-US" sz="1000" dirty="0"/>
                        <a:t>Like Snowball in AWS, If we have to xfer Huge Data to Azure , We can request for Data Box and transfer the files to that and ship it Microsoft. </a:t>
                      </a:r>
                      <a:endParaRPr lang="en-US" sz="1600" dirty="0"/>
                    </a:p>
                  </a:txBody>
                  <a:tcPr/>
                </a:tc>
                <a:extLst>
                  <a:ext uri="{0D108BD9-81ED-4DB2-BD59-A6C34878D82A}">
                    <a16:rowId xmlns:a16="http://schemas.microsoft.com/office/drawing/2014/main" val="1781161816"/>
                  </a:ext>
                </a:extLst>
              </a:tr>
              <a:tr h="567374">
                <a:tc>
                  <a:txBody>
                    <a:bodyPr/>
                    <a:lstStyle/>
                    <a:p>
                      <a:r>
                        <a:rPr lang="en-US" dirty="0"/>
                        <a:t>8</a:t>
                      </a:r>
                    </a:p>
                  </a:txBody>
                  <a:tcPr/>
                </a:tc>
                <a:tc>
                  <a:txBody>
                    <a:bodyPr/>
                    <a:lstStyle/>
                    <a:p>
                      <a:r>
                        <a:rPr lang="en-US" sz="1200" dirty="0"/>
                        <a:t>StorSimple</a:t>
                      </a:r>
                    </a:p>
                  </a:txBody>
                  <a:tcPr/>
                </a:tc>
                <a:tc>
                  <a:txBody>
                    <a:bodyPr/>
                    <a:lstStyle/>
                    <a:p>
                      <a:r>
                        <a:rPr lang="en-IN" sz="1050" b="0" i="0" kern="1200" dirty="0">
                          <a:solidFill>
                            <a:schemeClr val="dk1"/>
                          </a:solidFill>
                          <a:effectLst/>
                          <a:latin typeface="+mn-lt"/>
                          <a:ea typeface="+mn-ea"/>
                          <a:cs typeface="+mn-cs"/>
                        </a:rPr>
                        <a:t>Microsoft </a:t>
                      </a:r>
                      <a:r>
                        <a:rPr lang="en-IN" sz="1050" b="1" i="0" kern="1200" dirty="0">
                          <a:solidFill>
                            <a:schemeClr val="dk1"/>
                          </a:solidFill>
                          <a:effectLst/>
                          <a:latin typeface="+mn-lt"/>
                          <a:ea typeface="+mn-ea"/>
                          <a:cs typeface="+mn-cs"/>
                        </a:rPr>
                        <a:t>Azure StorSimple</a:t>
                      </a:r>
                      <a:r>
                        <a:rPr lang="en-IN" sz="1050" b="0" i="0" kern="1200" dirty="0">
                          <a:solidFill>
                            <a:schemeClr val="dk1"/>
                          </a:solidFill>
                          <a:effectLst/>
                          <a:latin typeface="+mn-lt"/>
                          <a:ea typeface="+mn-ea"/>
                          <a:cs typeface="+mn-cs"/>
                        </a:rPr>
                        <a:t>, an integrated storage solution that manages storage tasks between on-premises devices and Microsoft </a:t>
                      </a:r>
                      <a:r>
                        <a:rPr lang="en-IN" sz="1050" b="1" i="0" kern="1200" dirty="0">
                          <a:solidFill>
                            <a:schemeClr val="dk1"/>
                          </a:solidFill>
                          <a:effectLst/>
                          <a:latin typeface="+mn-lt"/>
                          <a:ea typeface="+mn-ea"/>
                          <a:cs typeface="+mn-cs"/>
                        </a:rPr>
                        <a:t>AZURE cloud</a:t>
                      </a:r>
                      <a:r>
                        <a:rPr lang="en-IN" sz="1050" b="0" i="0" kern="1200" dirty="0">
                          <a:solidFill>
                            <a:schemeClr val="dk1"/>
                          </a:solidFill>
                          <a:effectLst/>
                          <a:latin typeface="+mn-lt"/>
                          <a:ea typeface="+mn-ea"/>
                          <a:cs typeface="+mn-cs"/>
                        </a:rPr>
                        <a:t> storage. Moreover, </a:t>
                      </a:r>
                      <a:r>
                        <a:rPr lang="en-IN" sz="1050" b="1" i="0" kern="1200" dirty="0">
                          <a:solidFill>
                            <a:schemeClr val="dk1"/>
                          </a:solidFill>
                          <a:effectLst/>
                          <a:latin typeface="+mn-lt"/>
                          <a:ea typeface="+mn-ea"/>
                          <a:cs typeface="+mn-cs"/>
                        </a:rPr>
                        <a:t>StorSimple</a:t>
                      </a:r>
                      <a:r>
                        <a:rPr lang="en-IN" sz="1050" b="0" i="0" kern="1200" dirty="0">
                          <a:solidFill>
                            <a:schemeClr val="dk1"/>
                          </a:solidFill>
                          <a:effectLst/>
                          <a:latin typeface="+mn-lt"/>
                          <a:ea typeface="+mn-ea"/>
                          <a:cs typeface="+mn-cs"/>
                        </a:rPr>
                        <a:t> uses deduplication and compression to reduce the amount of storage that the data consumes.</a:t>
                      </a:r>
                      <a:endParaRPr lang="en-US" sz="1050" dirty="0"/>
                    </a:p>
                  </a:txBody>
                  <a:tcPr/>
                </a:tc>
                <a:extLst>
                  <a:ext uri="{0D108BD9-81ED-4DB2-BD59-A6C34878D82A}">
                    <a16:rowId xmlns:a16="http://schemas.microsoft.com/office/drawing/2014/main" val="4130557857"/>
                  </a:ext>
                </a:extLst>
              </a:tr>
              <a:tr h="413463">
                <a:tc>
                  <a:txBody>
                    <a:bodyPr/>
                    <a:lstStyle/>
                    <a:p>
                      <a:r>
                        <a:rPr lang="en-US" dirty="0"/>
                        <a:t>9</a:t>
                      </a:r>
                    </a:p>
                  </a:txBody>
                  <a:tcPr/>
                </a:tc>
                <a:tc>
                  <a:txBody>
                    <a:bodyPr/>
                    <a:lstStyle/>
                    <a:p>
                      <a:r>
                        <a:rPr lang="en-US" sz="1200" dirty="0"/>
                        <a:t>Storage Explorer</a:t>
                      </a:r>
                    </a:p>
                  </a:txBody>
                  <a:tcPr/>
                </a:tc>
                <a:tc>
                  <a:txBody>
                    <a:bodyPr/>
                    <a:lstStyle/>
                    <a:p>
                      <a:r>
                        <a:rPr lang="en-US" sz="1100" dirty="0"/>
                        <a:t>It’s a Piece of Client Software to access all the Storage Services in Azure</a:t>
                      </a:r>
                    </a:p>
                  </a:txBody>
                  <a:tcPr/>
                </a:tc>
                <a:extLst>
                  <a:ext uri="{0D108BD9-81ED-4DB2-BD59-A6C34878D82A}">
                    <a16:rowId xmlns:a16="http://schemas.microsoft.com/office/drawing/2014/main" val="1562383093"/>
                  </a:ext>
                </a:extLst>
              </a:tr>
              <a:tr h="413463">
                <a:tc>
                  <a:txBody>
                    <a:bodyPr/>
                    <a:lstStyle/>
                    <a:p>
                      <a:r>
                        <a:rPr lang="en-US" dirty="0"/>
                        <a:t>10</a:t>
                      </a:r>
                    </a:p>
                  </a:txBody>
                  <a:tcPr/>
                </a:tc>
                <a:tc>
                  <a:txBody>
                    <a:bodyPr/>
                    <a:lstStyle/>
                    <a:p>
                      <a:r>
                        <a:rPr lang="en-US" sz="1200" dirty="0"/>
                        <a:t>Archive </a:t>
                      </a:r>
                    </a:p>
                  </a:txBody>
                  <a:tcPr/>
                </a:tc>
                <a:tc>
                  <a:txBody>
                    <a:bodyPr/>
                    <a:lstStyle/>
                    <a:p>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a:t>
                      </a:r>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is designed to provide organizations with a low cost means of delivering durable, highly available, secure cloud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for rarely accessed data with flexible latency requirements (on the order of hours)</a:t>
                      </a:r>
                      <a:endParaRPr lang="en-US" sz="1000"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5406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2. AZURE Network</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689243029"/>
              </p:ext>
            </p:extLst>
          </p:nvPr>
        </p:nvGraphicFramePr>
        <p:xfrm>
          <a:off x="301995" y="1152983"/>
          <a:ext cx="11520911" cy="5630469"/>
        </p:xfrm>
        <a:graphic>
          <a:graphicData uri="http://schemas.openxmlformats.org/drawingml/2006/table">
            <a:tbl>
              <a:tblPr firstRow="1" bandRow="1">
                <a:tableStyleId>{74C1A8A3-306A-4EB7-A6B1-4F7E0EB9C5D6}</a:tableStyleId>
              </a:tblPr>
              <a:tblGrid>
                <a:gridCol w="579704">
                  <a:extLst>
                    <a:ext uri="{9D8B030D-6E8A-4147-A177-3AD203B41FA5}">
                      <a16:colId xmlns:a16="http://schemas.microsoft.com/office/drawing/2014/main" val="3718597760"/>
                    </a:ext>
                  </a:extLst>
                </a:gridCol>
                <a:gridCol w="2154395">
                  <a:extLst>
                    <a:ext uri="{9D8B030D-6E8A-4147-A177-3AD203B41FA5}">
                      <a16:colId xmlns:a16="http://schemas.microsoft.com/office/drawing/2014/main" val="617157188"/>
                    </a:ext>
                  </a:extLst>
                </a:gridCol>
                <a:gridCol w="878681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sz="1400" dirty="0" err="1"/>
                        <a:t>VNet</a:t>
                      </a:r>
                      <a:endParaRPr lang="en-US" sz="1400" dirty="0"/>
                    </a:p>
                  </a:txBody>
                  <a:tcPr/>
                </a:tc>
                <a:tc>
                  <a:txBody>
                    <a:bodyPr/>
                    <a:lstStyle/>
                    <a:p>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Service Endpoints enable you to isolate connectivity to your logical server from a given subnet or set of subnets within your virtual network. Peering Allow VN from different Regions to be connected.  </a:t>
                      </a:r>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are divided into </a:t>
                      </a:r>
                      <a:r>
                        <a:rPr lang="en-IN" sz="1200" b="0" i="0" kern="1200" dirty="0" err="1">
                          <a:solidFill>
                            <a:schemeClr val="dk1"/>
                          </a:solidFill>
                          <a:effectLst/>
                          <a:latin typeface="+mn-lt"/>
                          <a:ea typeface="+mn-ea"/>
                          <a:cs typeface="+mn-cs"/>
                        </a:rPr>
                        <a:t>SubNets</a:t>
                      </a:r>
                      <a:r>
                        <a:rPr lang="en-IN" sz="1200" b="0" i="0" kern="1200" dirty="0">
                          <a:solidFill>
                            <a:schemeClr val="dk1"/>
                          </a:solidFill>
                          <a:effectLst/>
                          <a:latin typeface="+mn-lt"/>
                          <a:ea typeface="+mn-ea"/>
                          <a:cs typeface="+mn-cs"/>
                        </a:rPr>
                        <a:t> </a:t>
                      </a:r>
                      <a:endParaRPr lang="en-US" sz="120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sz="1400" dirty="0"/>
                        <a:t>Load balancer</a:t>
                      </a:r>
                    </a:p>
                  </a:txBody>
                  <a:tcPr/>
                </a:tc>
                <a:tc>
                  <a:txBody>
                    <a:bodyPr/>
                    <a:lstStyle/>
                    <a:p>
                      <a:r>
                        <a:rPr lang="en-IN" sz="1100" b="0" i="0" kern="1200" dirty="0">
                          <a:solidFill>
                            <a:schemeClr val="dk1"/>
                          </a:solidFill>
                          <a:effectLst/>
                          <a:latin typeface="+mn-lt"/>
                          <a:ea typeface="+mn-ea"/>
                          <a:cs typeface="+mn-cs"/>
                        </a:rPr>
                        <a:t>With Azure Load Balancer, you can scale your applications and create high availability for your services. Load Balancer supports inbound and outbound scenarios, provides low latency and high throughput, and scales up to millions of flows for all TCP and UDP applications.</a:t>
                      </a:r>
                      <a:endParaRPr lang="en-US" sz="1100"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sz="1400" dirty="0"/>
                        <a:t>Application Gateway</a:t>
                      </a:r>
                    </a:p>
                  </a:txBody>
                  <a:tcPr/>
                </a:tc>
                <a:tc>
                  <a:txBody>
                    <a:bodyPr/>
                    <a:lstStyle/>
                    <a:p>
                      <a:r>
                        <a:rPr lang="en-IN" sz="1100" b="0" i="0" kern="1200" dirty="0">
                          <a:solidFill>
                            <a:schemeClr val="dk1"/>
                          </a:solidFill>
                          <a:effectLst/>
                          <a:latin typeface="+mn-lt"/>
                          <a:ea typeface="+mn-ea"/>
                          <a:cs typeface="+mn-cs"/>
                        </a:rPr>
                        <a:t>TCP/HTTP Level LBR only. Azure Application Gateway is a web traffic load balancer that enables you to manage traffic to your web applications. This is based on Layer 7 Load Balancing </a:t>
                      </a:r>
                      <a:endParaRPr lang="en-US" sz="11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sz="1400" dirty="0"/>
                        <a:t>Traffic Manager</a:t>
                      </a:r>
                    </a:p>
                  </a:txBody>
                  <a:tcPr/>
                </a:tc>
                <a:tc>
                  <a:txBody>
                    <a:bodyPr/>
                    <a:lstStyle/>
                    <a:p>
                      <a:r>
                        <a:rPr lang="en-IN" sz="1100" b="0" i="0" kern="1200" dirty="0">
                          <a:solidFill>
                            <a:schemeClr val="dk1"/>
                          </a:solidFill>
                          <a:effectLst/>
                          <a:latin typeface="+mn-lt"/>
                          <a:ea typeface="+mn-ea"/>
                          <a:cs typeface="+mn-cs"/>
                        </a:rPr>
                        <a:t>Azure Traffic Manager is a DNS-based traffic load balancer that enables you to distribute traffic optimally to services across global Azure regions, while providing high availability and responsiveness.</a:t>
                      </a:r>
                      <a:endParaRPr lang="en-US" sz="1100"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sz="1400" dirty="0"/>
                        <a:t>Express Route</a:t>
                      </a:r>
                    </a:p>
                  </a:txBody>
                  <a:tcPr/>
                </a:tc>
                <a:tc>
                  <a:txBody>
                    <a:bodyPr/>
                    <a:lstStyle/>
                    <a:p>
                      <a:r>
                        <a:rPr lang="en-US" sz="1200" dirty="0"/>
                        <a:t>On </a:t>
                      </a:r>
                      <a:r>
                        <a:rPr lang="en-US" sz="1200" dirty="0" err="1"/>
                        <a:t>Prem</a:t>
                      </a:r>
                      <a:r>
                        <a:rPr lang="en-US" sz="1200" dirty="0"/>
                        <a:t> to Azure Connectivity</a:t>
                      </a:r>
                      <a:r>
                        <a:rPr lang="en-US" dirty="0"/>
                        <a:t> </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sz="1400" dirty="0"/>
                        <a:t>VPN Gateway </a:t>
                      </a:r>
                    </a:p>
                  </a:txBody>
                  <a:tcPr/>
                </a:tc>
                <a:tc>
                  <a:txBody>
                    <a:bodyPr/>
                    <a:lstStyle/>
                    <a:p>
                      <a:r>
                        <a:rPr lang="en-US" sz="1400" dirty="0"/>
                        <a:t>Like </a:t>
                      </a:r>
                      <a:r>
                        <a:rPr lang="en-US" sz="1400" dirty="0" err="1"/>
                        <a:t>webtier</a:t>
                      </a:r>
                      <a:r>
                        <a:rPr lang="en-US" sz="1400" dirty="0"/>
                        <a:t> in Cloud and App is in On-</a:t>
                      </a:r>
                      <a:r>
                        <a:rPr lang="en-US" sz="1400" dirty="0" err="1"/>
                        <a:t>Prem</a:t>
                      </a:r>
                      <a:r>
                        <a:rPr lang="en-US" sz="1400" dirty="0"/>
                        <a:t> / Cloud also. </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sz="1400" dirty="0"/>
                        <a:t>DNS</a:t>
                      </a:r>
                    </a:p>
                  </a:txBody>
                  <a:tcPr/>
                </a:tc>
                <a:tc>
                  <a:txBody>
                    <a:bodyPr/>
                    <a:lstStyle/>
                    <a:p>
                      <a:r>
                        <a:rPr lang="en-US" sz="1200" dirty="0"/>
                        <a:t>Domain Name Server (Friendly Names to Hosts)</a:t>
                      </a:r>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sz="1400" dirty="0"/>
                        <a:t>Firewall</a:t>
                      </a:r>
                    </a:p>
                  </a:txBody>
                  <a:tcPr/>
                </a:tc>
                <a:tc>
                  <a:txBody>
                    <a:bodyPr/>
                    <a:lstStyle/>
                    <a:p>
                      <a:r>
                        <a:rPr lang="en-US" sz="1200" dirty="0"/>
                        <a:t>Cloud Native Network Security to protect your Azure Virtual Network Resources</a:t>
                      </a:r>
                      <a:endParaRPr lang="en-US" sz="1600"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sz="1400" dirty="0"/>
                        <a:t>Virtual WAN</a:t>
                      </a:r>
                    </a:p>
                  </a:txBody>
                  <a:tcPr/>
                </a:tc>
                <a:tc>
                  <a:txBody>
                    <a:bodyPr/>
                    <a:lstStyle/>
                    <a:p>
                      <a:r>
                        <a:rPr lang="en-IN" sz="1100" b="0" i="0" kern="1200" dirty="0">
                          <a:solidFill>
                            <a:schemeClr val="dk1"/>
                          </a:solidFill>
                          <a:effectLst/>
                          <a:latin typeface="+mn-lt"/>
                          <a:ea typeface="+mn-ea"/>
                          <a:cs typeface="+mn-cs"/>
                        </a:rPr>
                        <a:t>Azure Virtual WAN is a networking service that provides optimized and automated branch connectivity to, and through, Azure. </a:t>
                      </a:r>
                    </a:p>
                    <a:p>
                      <a:r>
                        <a:rPr lang="en-IN" sz="1050" b="0" i="0" kern="1200" dirty="0">
                          <a:solidFill>
                            <a:schemeClr val="dk1"/>
                          </a:solidFill>
                          <a:effectLst/>
                          <a:latin typeface="+mn-lt"/>
                          <a:ea typeface="+mn-ea"/>
                          <a:cs typeface="+mn-cs"/>
                        </a:rPr>
                        <a:t>Azure Virtual WAN brings together many Azure cloud connectivity services such as site-to-site VPN (generally available), ExpressRoute (Preview), point-to-site user VPN (Preview) into a single operational interface. Connectivity to Azure </a:t>
                      </a:r>
                      <a:r>
                        <a:rPr lang="en-IN" sz="1050" b="0" i="0" kern="1200" dirty="0" err="1">
                          <a:solidFill>
                            <a:schemeClr val="dk1"/>
                          </a:solidFill>
                          <a:effectLst/>
                          <a:latin typeface="+mn-lt"/>
                          <a:ea typeface="+mn-ea"/>
                          <a:cs typeface="+mn-cs"/>
                        </a:rPr>
                        <a:t>VNets</a:t>
                      </a:r>
                      <a:r>
                        <a:rPr lang="en-IN" sz="1050" b="0" i="0" kern="1200" dirty="0">
                          <a:solidFill>
                            <a:schemeClr val="dk1"/>
                          </a:solidFill>
                          <a:effectLst/>
                          <a:latin typeface="+mn-lt"/>
                          <a:ea typeface="+mn-ea"/>
                          <a:cs typeface="+mn-cs"/>
                        </a:rPr>
                        <a:t> is established by using virtual network connections.</a:t>
                      </a:r>
                      <a:endParaRPr lang="en-US" sz="1100" dirty="0"/>
                    </a:p>
                  </a:txBody>
                  <a:tcPr/>
                </a:tc>
                <a:extLst>
                  <a:ext uri="{0D108BD9-81ED-4DB2-BD59-A6C34878D82A}">
                    <a16:rowId xmlns:a16="http://schemas.microsoft.com/office/drawing/2014/main" val="1562383093"/>
                  </a:ext>
                </a:extLst>
              </a:tr>
              <a:tr h="477441">
                <a:tc>
                  <a:txBody>
                    <a:bodyPr/>
                    <a:lstStyle/>
                    <a:p>
                      <a:r>
                        <a:rPr lang="en-US" dirty="0"/>
                        <a:t>10</a:t>
                      </a:r>
                    </a:p>
                  </a:txBody>
                  <a:tcPr/>
                </a:tc>
                <a:tc>
                  <a:txBody>
                    <a:bodyPr/>
                    <a:lstStyle/>
                    <a:p>
                      <a:r>
                        <a:rPr lang="en-US" sz="1400" dirty="0"/>
                        <a:t>DDoS</a:t>
                      </a:r>
                    </a:p>
                  </a:txBody>
                  <a:tcPr/>
                </a:tc>
                <a:tc>
                  <a:txBody>
                    <a:bodyPr/>
                    <a:lstStyle/>
                    <a:p>
                      <a:r>
                        <a:rPr lang="en-IN" sz="1200" b="0" i="0" kern="1200" dirty="0">
                          <a:solidFill>
                            <a:schemeClr val="dk1"/>
                          </a:solidFill>
                          <a:effectLst/>
                          <a:latin typeface="+mn-lt"/>
                          <a:ea typeface="+mn-ea"/>
                          <a:cs typeface="+mn-cs"/>
                        </a:rPr>
                        <a:t>Distributed denial of service (DDoS), Ensures Application Availability only to Legitimate users. (Free and Standard). </a:t>
                      </a:r>
                      <a:endParaRPr lang="en-US"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17261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FA4-4545-E040-ADDF-60566CF1D4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90B8DF-5D73-E746-A2EA-2E591878240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2C521EA-0CE4-4B42-946E-AFAA09FBC1B8}"/>
              </a:ext>
            </a:extLst>
          </p:cNvPr>
          <p:cNvPicPr>
            <a:picLocks noChangeAspect="1"/>
          </p:cNvPicPr>
          <p:nvPr/>
        </p:nvPicPr>
        <p:blipFill>
          <a:blip r:embed="rId2"/>
          <a:stretch>
            <a:fillRect/>
          </a:stretch>
        </p:blipFill>
        <p:spPr>
          <a:xfrm>
            <a:off x="349250" y="463754"/>
            <a:ext cx="5405713" cy="2978658"/>
          </a:xfrm>
          <a:prstGeom prst="rect">
            <a:avLst/>
          </a:prstGeom>
        </p:spPr>
      </p:pic>
      <p:pic>
        <p:nvPicPr>
          <p:cNvPr id="5" name="Picture 4">
            <a:extLst>
              <a:ext uri="{FF2B5EF4-FFF2-40B4-BE49-F238E27FC236}">
                <a16:creationId xmlns:a16="http://schemas.microsoft.com/office/drawing/2014/main" id="{08ED36AB-B950-4A45-BAC8-E7CE212B8979}"/>
              </a:ext>
            </a:extLst>
          </p:cNvPr>
          <p:cNvPicPr>
            <a:picLocks noChangeAspect="1"/>
          </p:cNvPicPr>
          <p:nvPr/>
        </p:nvPicPr>
        <p:blipFill>
          <a:blip r:embed="rId3"/>
          <a:stretch>
            <a:fillRect/>
          </a:stretch>
        </p:blipFill>
        <p:spPr>
          <a:xfrm>
            <a:off x="3052106" y="3947922"/>
            <a:ext cx="7382002" cy="1662930"/>
          </a:xfrm>
          <a:prstGeom prst="rect">
            <a:avLst/>
          </a:prstGeom>
        </p:spPr>
      </p:pic>
    </p:spTree>
    <p:extLst>
      <p:ext uri="{BB962C8B-B14F-4D97-AF65-F5344CB8AC3E}">
        <p14:creationId xmlns:p14="http://schemas.microsoft.com/office/powerpoint/2010/main" val="9677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3. AZURE COMPUTE</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833573201"/>
              </p:ext>
            </p:extLst>
          </p:nvPr>
        </p:nvGraphicFramePr>
        <p:xfrm>
          <a:off x="646111" y="1238249"/>
          <a:ext cx="9748839" cy="5455209"/>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Virtual Machine</a:t>
                      </a:r>
                    </a:p>
                  </a:txBody>
                  <a:tcPr/>
                </a:tc>
                <a:tc>
                  <a:txBody>
                    <a:bodyPr/>
                    <a:lstStyle/>
                    <a:p>
                      <a:r>
                        <a:rPr lang="en-US" sz="1400" dirty="0"/>
                        <a:t>Similar like EC2 Instance. </a:t>
                      </a:r>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Cloud Service</a:t>
                      </a:r>
                    </a:p>
                  </a:txBody>
                  <a:tcPr/>
                </a:tc>
                <a:tc>
                  <a:txBody>
                    <a:bodyPr/>
                    <a:lstStyle/>
                    <a:p>
                      <a:r>
                        <a:rPr lang="en-US" sz="1600" dirty="0"/>
                        <a:t>Similar to Amazon Elastic Search/ Ops Works services. </a:t>
                      </a:r>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Service Fabric</a:t>
                      </a:r>
                    </a:p>
                  </a:txBody>
                  <a:tcPr/>
                </a:tc>
                <a:tc>
                  <a:txBody>
                    <a:bodyPr/>
                    <a:lstStyle/>
                    <a:p>
                      <a:r>
                        <a:rPr lang="en-US" sz="1400" dirty="0"/>
                        <a:t>Develop Microservices on Windows/Linux – RUNC container, </a:t>
                      </a:r>
                      <a:r>
                        <a:rPr lang="en-US" sz="1400" dirty="0" err="1"/>
                        <a:t>etc</a:t>
                      </a:r>
                      <a:r>
                        <a:rPr lang="en-US" sz="1400" dirty="0"/>
                        <a:t> . </a:t>
                      </a:r>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Batch</a:t>
                      </a:r>
                    </a:p>
                  </a:txBody>
                  <a:tcPr/>
                </a:tc>
                <a:tc>
                  <a:txBody>
                    <a:bodyPr/>
                    <a:lstStyle/>
                    <a:p>
                      <a:r>
                        <a:rPr lang="en-US" sz="1200" dirty="0"/>
                        <a:t>Enable Large Scale Job Scheduling and compute Management in 10’s/100’s/1000’s</a:t>
                      </a:r>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Cycle Cloud</a:t>
                      </a:r>
                    </a:p>
                  </a:txBody>
                  <a:tcPr/>
                </a:tc>
                <a:tc>
                  <a:txBody>
                    <a:bodyPr/>
                    <a:lstStyle/>
                    <a:p>
                      <a:r>
                        <a:rPr lang="en-US" sz="1200" dirty="0"/>
                        <a:t>Enable Enterprise IT to Provide Secure &amp; Flexible Cloud HPC (High Performance Compute)</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SAP Hana</a:t>
                      </a:r>
                    </a:p>
                  </a:txBody>
                  <a:tcPr/>
                </a:tc>
                <a:tc>
                  <a:txBody>
                    <a:bodyPr/>
                    <a:lstStyle/>
                    <a:p>
                      <a:r>
                        <a:rPr lang="en-US" sz="1400" dirty="0"/>
                        <a:t>Azure Large Instances for SAP HANA Based. </a:t>
                      </a:r>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Functions</a:t>
                      </a:r>
                    </a:p>
                  </a:txBody>
                  <a:tcPr/>
                </a:tc>
                <a:tc>
                  <a:txBody>
                    <a:bodyPr/>
                    <a:lstStyle/>
                    <a:p>
                      <a:r>
                        <a:rPr lang="en-US" sz="1400" dirty="0"/>
                        <a:t>These are like Lambda in AWS, Azure Functions. These are stateless, Code can also run Locally. </a:t>
                      </a:r>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Virtual Machine scale sets</a:t>
                      </a:r>
                    </a:p>
                  </a:txBody>
                  <a:tcPr/>
                </a:tc>
                <a:tc>
                  <a:txBody>
                    <a:bodyPr/>
                    <a:lstStyle/>
                    <a:p>
                      <a:r>
                        <a:rPr lang="en-US" sz="1200" dirty="0"/>
                        <a:t>Allow you to centrally Manage, Configure, and update large amounts of VM’s in Minutes to Provide High Available App. For Scaling it should be same kind of </a:t>
                      </a:r>
                      <a:r>
                        <a:rPr lang="en-US" sz="1200" dirty="0" err="1"/>
                        <a:t>vms</a:t>
                      </a:r>
                      <a:r>
                        <a:rPr lang="en-US" sz="1200" dirty="0"/>
                        <a:t>. </a:t>
                      </a:r>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dirty="0"/>
                        <a:t>K8s Service</a:t>
                      </a:r>
                    </a:p>
                  </a:txBody>
                  <a:tcPr/>
                </a:tc>
                <a:tc>
                  <a:txBody>
                    <a:bodyPr/>
                    <a:lstStyle/>
                    <a:p>
                      <a:r>
                        <a:rPr lang="en-US" sz="1400" dirty="0"/>
                        <a:t>Create Kubernetes Cluster with 1 click of button  </a:t>
                      </a:r>
                    </a:p>
                  </a:txBody>
                  <a:tcPr/>
                </a:tc>
                <a:extLst>
                  <a:ext uri="{0D108BD9-81ED-4DB2-BD59-A6C34878D82A}">
                    <a16:rowId xmlns:a16="http://schemas.microsoft.com/office/drawing/2014/main" val="3305476430"/>
                  </a:ext>
                </a:extLst>
              </a:tr>
              <a:tr h="477441">
                <a:tc>
                  <a:txBody>
                    <a:bodyPr/>
                    <a:lstStyle/>
                    <a:p>
                      <a:r>
                        <a:rPr lang="en-US" dirty="0"/>
                        <a:t>10</a:t>
                      </a:r>
                    </a:p>
                  </a:txBody>
                  <a:tcPr/>
                </a:tc>
                <a:tc>
                  <a:txBody>
                    <a:bodyPr/>
                    <a:lstStyle/>
                    <a:p>
                      <a:r>
                        <a:rPr lang="en-US" dirty="0"/>
                        <a:t>ACI / ACR </a:t>
                      </a:r>
                    </a:p>
                  </a:txBody>
                  <a:tcPr/>
                </a:tc>
                <a:tc>
                  <a:txBody>
                    <a:bodyPr/>
                    <a:lstStyle/>
                    <a:p>
                      <a:r>
                        <a:rPr lang="en-US" sz="1400" dirty="0"/>
                        <a:t>Azure Container Instance &amp; Azure Container Registry (ECS &amp; ECR)</a:t>
                      </a:r>
                      <a:endParaRPr lang="en-US" dirty="0"/>
                    </a:p>
                  </a:txBody>
                  <a:tcPr/>
                </a:tc>
                <a:extLst>
                  <a:ext uri="{0D108BD9-81ED-4DB2-BD59-A6C34878D82A}">
                    <a16:rowId xmlns:a16="http://schemas.microsoft.com/office/drawing/2014/main" val="3016660317"/>
                  </a:ext>
                </a:extLst>
              </a:tr>
            </a:tbl>
          </a:graphicData>
        </a:graphic>
      </p:graphicFrame>
    </p:spTree>
    <p:extLst>
      <p:ext uri="{BB962C8B-B14F-4D97-AF65-F5344CB8AC3E}">
        <p14:creationId xmlns:p14="http://schemas.microsoft.com/office/powerpoint/2010/main" val="164290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1211-41C3-B642-A1DB-383B1E8EC6E1}"/>
              </a:ext>
            </a:extLst>
          </p:cNvPr>
          <p:cNvSpPr>
            <a:spLocks noGrp="1"/>
          </p:cNvSpPr>
          <p:nvPr>
            <p:ph type="title"/>
          </p:nvPr>
        </p:nvSpPr>
        <p:spPr/>
        <p:txBody>
          <a:bodyPr/>
          <a:lstStyle/>
          <a:p>
            <a:r>
              <a:rPr lang="en-US" dirty="0"/>
              <a:t>Azure Compute App Services 	</a:t>
            </a:r>
          </a:p>
        </p:txBody>
      </p:sp>
      <p:sp>
        <p:nvSpPr>
          <p:cNvPr id="3" name="Content Placeholder 2">
            <a:extLst>
              <a:ext uri="{FF2B5EF4-FFF2-40B4-BE49-F238E27FC236}">
                <a16:creationId xmlns:a16="http://schemas.microsoft.com/office/drawing/2014/main" id="{5FEB3514-D67A-334B-84FF-77BDD6674527}"/>
              </a:ext>
            </a:extLst>
          </p:cNvPr>
          <p:cNvSpPr>
            <a:spLocks noGrp="1"/>
          </p:cNvSpPr>
          <p:nvPr>
            <p:ph idx="1"/>
          </p:nvPr>
        </p:nvSpPr>
        <p:spPr/>
        <p:txBody>
          <a:bodyPr/>
          <a:lstStyle/>
          <a:p>
            <a:r>
              <a:rPr lang="en-US" dirty="0"/>
              <a:t>4 categories </a:t>
            </a:r>
          </a:p>
          <a:p>
            <a:pPr lvl="1"/>
            <a:r>
              <a:rPr lang="en-US" dirty="0"/>
              <a:t>Web Apps – Supports Hosting full web ASP.NET, ASP.NET Core , Java , Ruby , Node.js , PHP or Python. You can use Windows / Linux </a:t>
            </a:r>
          </a:p>
          <a:p>
            <a:pPr lvl="1"/>
            <a:r>
              <a:rPr lang="en-US" dirty="0"/>
              <a:t>API Apps – Support Rest API’s and Market Place Support. </a:t>
            </a:r>
          </a:p>
          <a:p>
            <a:pPr lvl="1"/>
            <a:r>
              <a:rPr lang="en-US" dirty="0"/>
              <a:t>Web Jobs – Run a Program (.exe , Java/PHP/Python, Node.js) or script Use to run Large Batch Job tasks. You can run through trigger or  schedule. </a:t>
            </a:r>
          </a:p>
          <a:p>
            <a:pPr lvl="1"/>
            <a:r>
              <a:rPr lang="en-US" dirty="0"/>
              <a:t> Mobile Apps – Build Backend for iOS, Android. Push Notification &amp; Social App Notification are Supported. </a:t>
            </a:r>
          </a:p>
          <a:p>
            <a:pPr lvl="1"/>
            <a:endParaRPr lang="en-US" dirty="0"/>
          </a:p>
        </p:txBody>
      </p:sp>
    </p:spTree>
    <p:extLst>
      <p:ext uri="{BB962C8B-B14F-4D97-AF65-F5344CB8AC3E}">
        <p14:creationId xmlns:p14="http://schemas.microsoft.com/office/powerpoint/2010/main" val="267372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956-9149-C245-80C0-8796AAC65298}"/>
              </a:ext>
            </a:extLst>
          </p:cNvPr>
          <p:cNvSpPr>
            <a:spLocks noGrp="1"/>
          </p:cNvSpPr>
          <p:nvPr>
            <p:ph type="title"/>
          </p:nvPr>
        </p:nvSpPr>
        <p:spPr/>
        <p:txBody>
          <a:bodyPr/>
          <a:lstStyle/>
          <a:p>
            <a:r>
              <a:rPr lang="en-US" dirty="0"/>
              <a:t>Azure Logic Apps VS Functions 	</a:t>
            </a:r>
          </a:p>
        </p:txBody>
      </p:sp>
      <p:sp>
        <p:nvSpPr>
          <p:cNvPr id="3" name="Content Placeholder 2">
            <a:extLst>
              <a:ext uri="{FF2B5EF4-FFF2-40B4-BE49-F238E27FC236}">
                <a16:creationId xmlns:a16="http://schemas.microsoft.com/office/drawing/2014/main" id="{D0E72738-5803-B44D-9E6A-F9C2BB54683C}"/>
              </a:ext>
            </a:extLst>
          </p:cNvPr>
          <p:cNvSpPr>
            <a:spLocks noGrp="1"/>
          </p:cNvSpPr>
          <p:nvPr>
            <p:ph idx="1"/>
          </p:nvPr>
        </p:nvSpPr>
        <p:spPr/>
        <p:txBody>
          <a:bodyPr/>
          <a:lstStyle/>
          <a:p>
            <a:r>
              <a:rPr lang="en-US" dirty="0"/>
              <a:t>Azure takes care of Managing the Server infrastructure and allocation/Deallocation of Resources based on Demand. </a:t>
            </a:r>
          </a:p>
          <a:p>
            <a:endParaRPr lang="en-US" dirty="0"/>
          </a:p>
          <a:p>
            <a:r>
              <a:rPr lang="en-US" b="1" dirty="0"/>
              <a:t>Azure Functions – </a:t>
            </a:r>
            <a:r>
              <a:rPr lang="en-US" dirty="0"/>
              <a:t>Like Lambda In AWS, This is stateless, Code can run locally also. </a:t>
            </a:r>
            <a:endParaRPr lang="en-US" b="1" dirty="0"/>
          </a:p>
          <a:p>
            <a:r>
              <a:rPr lang="en-US" b="1" dirty="0"/>
              <a:t>Azure Logic Apps - </a:t>
            </a:r>
            <a:r>
              <a:rPr lang="en-US" dirty="0"/>
              <a:t> Executes workflows , the workflows are persisted as JSON with a known workflow schema. This support quick Development Framework. Stateful, Code has to be executed from Cloud, Integrated Pack of B2B. This Service is only Applicable in Cloud.  </a:t>
            </a:r>
          </a:p>
        </p:txBody>
      </p:sp>
    </p:spTree>
    <p:extLst>
      <p:ext uri="{BB962C8B-B14F-4D97-AF65-F5344CB8AC3E}">
        <p14:creationId xmlns:p14="http://schemas.microsoft.com/office/powerpoint/2010/main" val="6945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4. AZURE DATABASES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782237522"/>
              </p:ext>
            </p:extLst>
          </p:nvPr>
        </p:nvGraphicFramePr>
        <p:xfrm>
          <a:off x="78581" y="1243013"/>
          <a:ext cx="11901488" cy="5018722"/>
        </p:xfrm>
        <a:graphic>
          <a:graphicData uri="http://schemas.openxmlformats.org/drawingml/2006/table">
            <a:tbl>
              <a:tblPr firstRow="1" bandRow="1">
                <a:tableStyleId>{74C1A8A3-306A-4EB7-A6B1-4F7E0EB9C5D6}</a:tableStyleId>
              </a:tblPr>
              <a:tblGrid>
                <a:gridCol w="598854">
                  <a:extLst>
                    <a:ext uri="{9D8B030D-6E8A-4147-A177-3AD203B41FA5}">
                      <a16:colId xmlns:a16="http://schemas.microsoft.com/office/drawing/2014/main" val="3718597760"/>
                    </a:ext>
                  </a:extLst>
                </a:gridCol>
                <a:gridCol w="2799494">
                  <a:extLst>
                    <a:ext uri="{9D8B030D-6E8A-4147-A177-3AD203B41FA5}">
                      <a16:colId xmlns:a16="http://schemas.microsoft.com/office/drawing/2014/main" val="617157188"/>
                    </a:ext>
                  </a:extLst>
                </a:gridCol>
                <a:gridCol w="8503140">
                  <a:extLst>
                    <a:ext uri="{9D8B030D-6E8A-4147-A177-3AD203B41FA5}">
                      <a16:colId xmlns:a16="http://schemas.microsoft.com/office/drawing/2014/main" val="434284125"/>
                    </a:ext>
                  </a:extLst>
                </a:gridCol>
              </a:tblGrid>
              <a:tr h="47703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15936">
                <a:tc>
                  <a:txBody>
                    <a:bodyPr/>
                    <a:lstStyle/>
                    <a:p>
                      <a:r>
                        <a:rPr lang="en-US" dirty="0"/>
                        <a:t>1</a:t>
                      </a:r>
                    </a:p>
                  </a:txBody>
                  <a:tcPr/>
                </a:tc>
                <a:tc>
                  <a:txBody>
                    <a:bodyPr/>
                    <a:lstStyle/>
                    <a:p>
                      <a:r>
                        <a:rPr lang="en-US" sz="1400" dirty="0" err="1"/>
                        <a:t>Redis</a:t>
                      </a:r>
                      <a:r>
                        <a:rPr lang="en-US" sz="1400" dirty="0"/>
                        <a:t> Cache</a:t>
                      </a:r>
                    </a:p>
                  </a:txBody>
                  <a:tcPr/>
                </a:tc>
                <a:tc>
                  <a:txBody>
                    <a:bodyPr/>
                    <a:lstStyle/>
                    <a:p>
                      <a:r>
                        <a:rPr lang="en-IN" sz="1050" b="0" i="0" kern="1200" dirty="0">
                          <a:solidFill>
                            <a:schemeClr val="dk1"/>
                          </a:solidFill>
                          <a:effectLst/>
                          <a:latin typeface="+mn-lt"/>
                          <a:ea typeface="+mn-ea"/>
                          <a:cs typeface="+mn-cs"/>
                        </a:rPr>
                        <a:t>A secure data cache and messaging broker that provides high throughput and low-latency access to data for applications. Tutorials, API references, and other documentation show you how to use Azure Cache for </a:t>
                      </a:r>
                      <a:r>
                        <a:rPr lang="en-IN" sz="1050" b="0" i="0" kern="1200" dirty="0" err="1">
                          <a:solidFill>
                            <a:schemeClr val="dk1"/>
                          </a:solidFill>
                          <a:effectLst/>
                          <a:latin typeface="+mn-lt"/>
                          <a:ea typeface="+mn-ea"/>
                          <a:cs typeface="+mn-cs"/>
                        </a:rPr>
                        <a:t>Redis</a:t>
                      </a:r>
                      <a:r>
                        <a:rPr lang="en-IN" sz="1050" b="0" i="0" kern="1200" dirty="0">
                          <a:solidFill>
                            <a:schemeClr val="dk1"/>
                          </a:solidFill>
                          <a:effectLst/>
                          <a:latin typeface="+mn-lt"/>
                          <a:ea typeface="+mn-ea"/>
                          <a:cs typeface="+mn-cs"/>
                        </a:rPr>
                        <a:t> from any application on Azure.</a:t>
                      </a:r>
                      <a:endParaRPr lang="en-US" sz="1050" dirty="0"/>
                    </a:p>
                  </a:txBody>
                  <a:tcPr/>
                </a:tc>
                <a:extLst>
                  <a:ext uri="{0D108BD9-81ED-4DB2-BD59-A6C34878D82A}">
                    <a16:rowId xmlns:a16="http://schemas.microsoft.com/office/drawing/2014/main" val="3724517767"/>
                  </a:ext>
                </a:extLst>
              </a:tr>
              <a:tr h="535782">
                <a:tc>
                  <a:txBody>
                    <a:bodyPr/>
                    <a:lstStyle/>
                    <a:p>
                      <a:r>
                        <a:rPr lang="en-US" dirty="0"/>
                        <a:t>2</a:t>
                      </a:r>
                    </a:p>
                  </a:txBody>
                  <a:tcPr/>
                </a:tc>
                <a:tc>
                  <a:txBody>
                    <a:bodyPr/>
                    <a:lstStyle/>
                    <a:p>
                      <a:r>
                        <a:rPr lang="en-US" sz="1400" dirty="0"/>
                        <a:t>Data Factory</a:t>
                      </a:r>
                    </a:p>
                  </a:txBody>
                  <a:tcPr/>
                </a:tc>
                <a:tc>
                  <a:txBody>
                    <a:bodyPr/>
                    <a:lstStyle/>
                    <a:p>
                      <a:r>
                        <a:rPr lang="en-IN" sz="1050" b="0" i="0" kern="1200" dirty="0">
                          <a:solidFill>
                            <a:schemeClr val="dk1"/>
                          </a:solidFill>
                          <a:effectLst/>
                          <a:latin typeface="+mn-lt"/>
                          <a:ea typeface="+mn-ea"/>
                          <a:cs typeface="+mn-cs"/>
                        </a:rPr>
                        <a:t>A cloud data integration service, to compose data storage, movement, and processing services into automated data pipelines. Tutorials and other documentation show you how to set up and manage data pipelines, and how to move and transform data for analysis.</a:t>
                      </a:r>
                      <a:endParaRPr lang="en-US" sz="1050" dirty="0"/>
                    </a:p>
                  </a:txBody>
                  <a:tcPr/>
                </a:tc>
                <a:extLst>
                  <a:ext uri="{0D108BD9-81ED-4DB2-BD59-A6C34878D82A}">
                    <a16:rowId xmlns:a16="http://schemas.microsoft.com/office/drawing/2014/main" val="3931157332"/>
                  </a:ext>
                </a:extLst>
              </a:tr>
              <a:tr h="400050">
                <a:tc>
                  <a:txBody>
                    <a:bodyPr/>
                    <a:lstStyle/>
                    <a:p>
                      <a:r>
                        <a:rPr lang="en-US" dirty="0"/>
                        <a:t>3</a:t>
                      </a:r>
                    </a:p>
                  </a:txBody>
                  <a:tcPr/>
                </a:tc>
                <a:tc>
                  <a:txBody>
                    <a:bodyPr/>
                    <a:lstStyle/>
                    <a:p>
                      <a:r>
                        <a:rPr lang="en-US" sz="1400" dirty="0"/>
                        <a:t>DMS</a:t>
                      </a:r>
                    </a:p>
                  </a:txBody>
                  <a:tcPr/>
                </a:tc>
                <a:tc>
                  <a:txBody>
                    <a:bodyPr/>
                    <a:lstStyle/>
                    <a:p>
                      <a:r>
                        <a:rPr lang="en-IN" sz="1100" b="0" i="0" kern="1200" dirty="0">
                          <a:solidFill>
                            <a:schemeClr val="dk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a:t>
                      </a:r>
                    </a:p>
                  </a:txBody>
                  <a:tcPr/>
                </a:tc>
                <a:extLst>
                  <a:ext uri="{0D108BD9-81ED-4DB2-BD59-A6C34878D82A}">
                    <a16:rowId xmlns:a16="http://schemas.microsoft.com/office/drawing/2014/main" val="1840122962"/>
                  </a:ext>
                </a:extLst>
              </a:tr>
              <a:tr h="451962">
                <a:tc>
                  <a:txBody>
                    <a:bodyPr/>
                    <a:lstStyle/>
                    <a:p>
                      <a:r>
                        <a:rPr lang="en-US" dirty="0"/>
                        <a:t>4</a:t>
                      </a:r>
                    </a:p>
                  </a:txBody>
                  <a:tcPr/>
                </a:tc>
                <a:tc>
                  <a:txBody>
                    <a:bodyPr/>
                    <a:lstStyle/>
                    <a:p>
                      <a:r>
                        <a:rPr lang="en-US" sz="1400" dirty="0"/>
                        <a:t>SQL Server on VM</a:t>
                      </a:r>
                    </a:p>
                  </a:txBody>
                  <a:tcPr/>
                </a:tc>
                <a:tc>
                  <a:txBody>
                    <a:bodyPr/>
                    <a:lstStyle/>
                    <a:p>
                      <a:r>
                        <a:rPr lang="en-IN" sz="1100" b="0" i="0" u="sng" kern="1200" dirty="0">
                          <a:solidFill>
                            <a:schemeClr val="dk1"/>
                          </a:solidFill>
                          <a:effectLst/>
                          <a:latin typeface="+mn-lt"/>
                          <a:ea typeface="+mn-ea"/>
                          <a:cs typeface="+mn-cs"/>
                          <a:hlinkClick r:id="rId2"/>
                        </a:rPr>
                        <a:t>SQL Server on Azure virtual machines</a:t>
                      </a:r>
                      <a:r>
                        <a:rPr lang="en-IN" sz="1100" b="0" i="0" kern="1200" dirty="0">
                          <a:solidFill>
                            <a:schemeClr val="dk1"/>
                          </a:solidFill>
                          <a:effectLst/>
                          <a:latin typeface="+mn-lt"/>
                          <a:ea typeface="+mn-ea"/>
                          <a:cs typeface="+mn-cs"/>
                        </a:rPr>
                        <a:t> enables you to use full versions of SQL Server in the Cloud without having to manage any on-premises hardware. SQL Server VMs also simplify licensing costs when you pay as you go.</a:t>
                      </a:r>
                      <a:endParaRPr lang="en-US" sz="1100" dirty="0"/>
                    </a:p>
                  </a:txBody>
                  <a:tcPr/>
                </a:tc>
                <a:extLst>
                  <a:ext uri="{0D108BD9-81ED-4DB2-BD59-A6C34878D82A}">
                    <a16:rowId xmlns:a16="http://schemas.microsoft.com/office/drawing/2014/main" val="2716025782"/>
                  </a:ext>
                </a:extLst>
              </a:tr>
              <a:tr h="500062">
                <a:tc>
                  <a:txBody>
                    <a:bodyPr/>
                    <a:lstStyle/>
                    <a:p>
                      <a:r>
                        <a:rPr lang="en-US" dirty="0"/>
                        <a:t>5</a:t>
                      </a:r>
                    </a:p>
                  </a:txBody>
                  <a:tcPr/>
                </a:tc>
                <a:tc>
                  <a:txBody>
                    <a:bodyPr/>
                    <a:lstStyle/>
                    <a:p>
                      <a:r>
                        <a:rPr lang="en-US" sz="1400" dirty="0"/>
                        <a:t>SQL DB</a:t>
                      </a:r>
                    </a:p>
                  </a:txBody>
                  <a:tcPr/>
                </a:tc>
                <a:tc>
                  <a:txBody>
                    <a:bodyPr/>
                    <a:lstStyle/>
                    <a:p>
                      <a:r>
                        <a:rPr lang="en-IN" sz="900" b="0" i="0" kern="1200" dirty="0">
                          <a:solidFill>
                            <a:schemeClr val="dk1"/>
                          </a:solidFill>
                          <a:effectLst/>
                          <a:latin typeface="+mn-lt"/>
                          <a:ea typeface="+mn-ea"/>
                          <a:cs typeface="+mn-cs"/>
                        </a:rPr>
                        <a:t>Azure SQL Database is a general-purpose relational database-as-a-service (DBaaS) based on the latest stable version of Microsoft SQL Server Database Engine. SQL Database is a high-performance, reliable, and secure cloud database that you can use to build data-driven applications and websites in the programming language of your choice, without needing to manage infrastructure.</a:t>
                      </a:r>
                      <a:endParaRPr lang="en-US" sz="900" dirty="0"/>
                    </a:p>
                  </a:txBody>
                  <a:tcPr/>
                </a:tc>
                <a:extLst>
                  <a:ext uri="{0D108BD9-81ED-4DB2-BD59-A6C34878D82A}">
                    <a16:rowId xmlns:a16="http://schemas.microsoft.com/office/drawing/2014/main" val="3896405998"/>
                  </a:ext>
                </a:extLst>
              </a:tr>
              <a:tr h="397192">
                <a:tc>
                  <a:txBody>
                    <a:bodyPr/>
                    <a:lstStyle/>
                    <a:p>
                      <a:r>
                        <a:rPr lang="en-US" dirty="0"/>
                        <a:t>6</a:t>
                      </a:r>
                    </a:p>
                  </a:txBody>
                  <a:tcPr/>
                </a:tc>
                <a:tc>
                  <a:txBody>
                    <a:bodyPr/>
                    <a:lstStyle/>
                    <a:p>
                      <a:r>
                        <a:rPr lang="en-US" sz="1400" dirty="0"/>
                        <a:t>SQL DW</a:t>
                      </a:r>
                    </a:p>
                  </a:txBody>
                  <a:tcPr/>
                </a:tc>
                <a:tc>
                  <a:txBody>
                    <a:bodyPr/>
                    <a:lstStyle/>
                    <a:p>
                      <a:r>
                        <a:rPr lang="en-IN" sz="1000" b="0" i="0" kern="1200" dirty="0">
                          <a:solidFill>
                            <a:schemeClr val="dk1"/>
                          </a:solidFill>
                          <a:effectLst/>
                          <a:latin typeface="+mn-lt"/>
                          <a:ea typeface="+mn-ea"/>
                          <a:cs typeface="+mn-cs"/>
                        </a:rPr>
                        <a:t>SQL Data Warehouse is a cloud-based Enterprise Data Warehouse (EDW) that leverages Massively Parallel Processing (MPP) to quickly run complex queries across petabytes of data. Use SQL Data Warehouse as a key component of a big data solution.</a:t>
                      </a:r>
                      <a:endParaRPr lang="en-US" sz="1000" dirty="0"/>
                    </a:p>
                  </a:txBody>
                  <a:tcPr/>
                </a:tc>
                <a:extLst>
                  <a:ext uri="{0D108BD9-81ED-4DB2-BD59-A6C34878D82A}">
                    <a16:rowId xmlns:a16="http://schemas.microsoft.com/office/drawing/2014/main" val="432465561"/>
                  </a:ext>
                </a:extLst>
              </a:tr>
              <a:tr h="285750">
                <a:tc>
                  <a:txBody>
                    <a:bodyPr/>
                    <a:lstStyle/>
                    <a:p>
                      <a:r>
                        <a:rPr lang="en-US" dirty="0"/>
                        <a:t>7</a:t>
                      </a:r>
                    </a:p>
                  </a:txBody>
                  <a:tcPr/>
                </a:tc>
                <a:tc>
                  <a:txBody>
                    <a:bodyPr/>
                    <a:lstStyle/>
                    <a:p>
                      <a:r>
                        <a:rPr lang="en-US" sz="1400" dirty="0"/>
                        <a:t>SQL SD</a:t>
                      </a:r>
                    </a:p>
                  </a:txBody>
                  <a:tcPr/>
                </a:tc>
                <a:tc>
                  <a:txBody>
                    <a:bodyPr/>
                    <a:lstStyle/>
                    <a:p>
                      <a:r>
                        <a:rPr lang="en-IN" sz="1100" b="0" i="0" kern="1200" dirty="0">
                          <a:solidFill>
                            <a:schemeClr val="dk1"/>
                          </a:solidFill>
                          <a:effectLst/>
                          <a:latin typeface="+mn-lt"/>
                          <a:ea typeface="+mn-ea"/>
                          <a:cs typeface="+mn-cs"/>
                        </a:rPr>
                        <a:t>Stretch Database migrates your cold data transparently and securely to the Microsoft Azure cloud.</a:t>
                      </a:r>
                      <a:endParaRPr lang="en-US" sz="1100" dirty="0"/>
                    </a:p>
                  </a:txBody>
                  <a:tcPr/>
                </a:tc>
                <a:extLst>
                  <a:ext uri="{0D108BD9-81ED-4DB2-BD59-A6C34878D82A}">
                    <a16:rowId xmlns:a16="http://schemas.microsoft.com/office/drawing/2014/main" val="1781161816"/>
                  </a:ext>
                </a:extLst>
              </a:tr>
              <a:tr h="477032">
                <a:tc>
                  <a:txBody>
                    <a:bodyPr/>
                    <a:lstStyle/>
                    <a:p>
                      <a:r>
                        <a:rPr lang="en-US" dirty="0"/>
                        <a:t>8</a:t>
                      </a:r>
                    </a:p>
                  </a:txBody>
                  <a:tcPr/>
                </a:tc>
                <a:tc>
                  <a:txBody>
                    <a:bodyPr/>
                    <a:lstStyle/>
                    <a:p>
                      <a:r>
                        <a:rPr lang="en-US" sz="1400" dirty="0"/>
                        <a:t>Cosmos DB</a:t>
                      </a:r>
                    </a:p>
                  </a:txBody>
                  <a:tcPr/>
                </a:tc>
                <a:tc>
                  <a:txBody>
                    <a:bodyPr/>
                    <a:lstStyle/>
                    <a:p>
                      <a:r>
                        <a:rPr lang="en-IN" sz="1050" b="0" i="0" kern="1200" dirty="0">
                          <a:solidFill>
                            <a:schemeClr val="dk1"/>
                          </a:solidFill>
                          <a:effectLst/>
                          <a:latin typeface="+mn-lt"/>
                          <a:ea typeface="+mn-ea"/>
                          <a:cs typeface="+mn-cs"/>
                        </a:rPr>
                        <a:t>Azure Cosmos DB is Microsoft's globally distributed, multi-model database service. With a click of a button, Cosmos DB enables you to elastically and independently scale throughput and storage across any number of Azure regions worldwide. You can elastically scale throughput and storage, and take advantage of fast, single-digit-millisecond data access using your </a:t>
                      </a:r>
                      <a:r>
                        <a:rPr lang="en-IN" sz="1050" b="0" i="0" kern="1200" dirty="0" err="1">
                          <a:solidFill>
                            <a:schemeClr val="dk1"/>
                          </a:solidFill>
                          <a:effectLst/>
                          <a:latin typeface="+mn-lt"/>
                          <a:ea typeface="+mn-ea"/>
                          <a:cs typeface="+mn-cs"/>
                        </a:rPr>
                        <a:t>favorite</a:t>
                      </a:r>
                      <a:r>
                        <a:rPr lang="en-IN" sz="1050" b="0" i="0" kern="1200" dirty="0">
                          <a:solidFill>
                            <a:schemeClr val="dk1"/>
                          </a:solidFill>
                          <a:effectLst/>
                          <a:latin typeface="+mn-lt"/>
                          <a:ea typeface="+mn-ea"/>
                          <a:cs typeface="+mn-cs"/>
                        </a:rPr>
                        <a:t> API including SQL, MongoDB, Cassandra, Tables, or Gremlin. Cosmos DB provides comprehensive </a:t>
                      </a:r>
                      <a:r>
                        <a:rPr lang="en-IN" sz="1050" b="0" i="0" u="sng" kern="1200" dirty="0">
                          <a:solidFill>
                            <a:schemeClr val="dk1"/>
                          </a:solidFill>
                          <a:effectLst/>
                          <a:latin typeface="+mn-lt"/>
                          <a:ea typeface="+mn-ea"/>
                          <a:cs typeface="+mn-cs"/>
                          <a:hlinkClick r:id="rId3"/>
                        </a:rPr>
                        <a:t>service level agreements</a:t>
                      </a:r>
                      <a:r>
                        <a:rPr lang="en-IN" sz="1050" b="0" i="0" kern="1200" dirty="0">
                          <a:solidFill>
                            <a:schemeClr val="dk1"/>
                          </a:solidFill>
                          <a:effectLst/>
                          <a:latin typeface="+mn-lt"/>
                          <a:ea typeface="+mn-ea"/>
                          <a:cs typeface="+mn-cs"/>
                        </a:rPr>
                        <a:t> (SLAs) for throughput, latency, availability, and consistency guarantees, something no other database service offers.</a:t>
                      </a:r>
                      <a:endParaRPr lang="en-US" dirty="0"/>
                    </a:p>
                  </a:txBody>
                  <a:tcPr/>
                </a:tc>
                <a:extLst>
                  <a:ext uri="{0D108BD9-81ED-4DB2-BD59-A6C34878D82A}">
                    <a16:rowId xmlns:a16="http://schemas.microsoft.com/office/drawing/2014/main" val="4130557857"/>
                  </a:ext>
                </a:extLst>
              </a:tr>
              <a:tr h="477032">
                <a:tc>
                  <a:txBody>
                    <a:bodyPr/>
                    <a:lstStyle/>
                    <a:p>
                      <a:r>
                        <a:rPr lang="en-US" dirty="0"/>
                        <a:t>9</a:t>
                      </a:r>
                    </a:p>
                  </a:txBody>
                  <a:tcPr/>
                </a:tc>
                <a:tc>
                  <a:txBody>
                    <a:bodyPr/>
                    <a:lstStyle/>
                    <a:p>
                      <a:r>
                        <a:rPr lang="en-US" sz="1400" dirty="0"/>
                        <a:t>Azure DB for  MySQL/PostGres/Maria DB</a:t>
                      </a:r>
                    </a:p>
                  </a:txBody>
                  <a:tcPr/>
                </a:tc>
                <a:tc>
                  <a:txBody>
                    <a:bodyPr/>
                    <a:lstStyle/>
                    <a:p>
                      <a:r>
                        <a:rPr lang="en-US" sz="1100" dirty="0"/>
                        <a:t>Fully Managed RDS by Azure. </a:t>
                      </a:r>
                      <a:endParaRPr lang="en-US" dirty="0"/>
                    </a:p>
                  </a:txBody>
                  <a:tcPr/>
                </a:tc>
                <a:extLst>
                  <a:ext uri="{0D108BD9-81ED-4DB2-BD59-A6C34878D82A}">
                    <a16:rowId xmlns:a16="http://schemas.microsoft.com/office/drawing/2014/main" val="1562383093"/>
                  </a:ext>
                </a:extLst>
              </a:tr>
            </a:tbl>
          </a:graphicData>
        </a:graphic>
      </p:graphicFrame>
    </p:spTree>
    <p:extLst>
      <p:ext uri="{BB962C8B-B14F-4D97-AF65-F5344CB8AC3E}">
        <p14:creationId xmlns:p14="http://schemas.microsoft.com/office/powerpoint/2010/main" val="1049710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0" y="66956"/>
            <a:ext cx="9404723" cy="1400530"/>
          </a:xfrm>
        </p:spPr>
        <p:txBody>
          <a:bodyPr/>
          <a:lstStyle/>
          <a:p>
            <a:r>
              <a:rPr lang="en-US" dirty="0"/>
              <a:t>5. AZURE ANALYTICS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043030062"/>
              </p:ext>
            </p:extLst>
          </p:nvPr>
        </p:nvGraphicFramePr>
        <p:xfrm>
          <a:off x="242889" y="952958"/>
          <a:ext cx="11580018" cy="5653803"/>
        </p:xfrm>
        <a:graphic>
          <a:graphicData uri="http://schemas.openxmlformats.org/drawingml/2006/table">
            <a:tbl>
              <a:tblPr firstRow="1" bandRow="1">
                <a:tableStyleId>{74C1A8A3-306A-4EB7-A6B1-4F7E0EB9C5D6}</a:tableStyleId>
              </a:tblPr>
              <a:tblGrid>
                <a:gridCol w="582679">
                  <a:extLst>
                    <a:ext uri="{9D8B030D-6E8A-4147-A177-3AD203B41FA5}">
                      <a16:colId xmlns:a16="http://schemas.microsoft.com/office/drawing/2014/main" val="3718597760"/>
                    </a:ext>
                  </a:extLst>
                </a:gridCol>
                <a:gridCol w="2723877">
                  <a:extLst>
                    <a:ext uri="{9D8B030D-6E8A-4147-A177-3AD203B41FA5}">
                      <a16:colId xmlns:a16="http://schemas.microsoft.com/office/drawing/2014/main" val="617157188"/>
                    </a:ext>
                  </a:extLst>
                </a:gridCol>
                <a:gridCol w="827346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Data Lake Analytics</a:t>
                      </a:r>
                    </a:p>
                  </a:txBody>
                  <a:tcPr/>
                </a:tc>
                <a:tc>
                  <a:txBody>
                    <a:bodyPr/>
                    <a:lstStyle/>
                    <a:p>
                      <a:r>
                        <a:rPr lang="en-IN" sz="1050" b="0" i="0" kern="1200" dirty="0">
                          <a:solidFill>
                            <a:schemeClr val="dk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The analytics service can handle jobs of any scale instantly by setting the dial for how much power you need. You only pay for your job when it is running, making it cost-effective.</a:t>
                      </a:r>
                      <a:endParaRPr lang="en-US" sz="105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Stream Analytics</a:t>
                      </a:r>
                    </a:p>
                  </a:txBody>
                  <a:tcPr/>
                </a:tc>
                <a:tc>
                  <a:txBody>
                    <a:bodyPr/>
                    <a:lstStyle/>
                    <a:p>
                      <a:r>
                        <a:rPr lang="en-IN" sz="1000" b="0" i="0" kern="1200" dirty="0">
                          <a:solidFill>
                            <a:schemeClr val="dk1"/>
                          </a:solidFill>
                          <a:effectLst/>
                          <a:latin typeface="+mn-lt"/>
                          <a:ea typeface="+mn-ea"/>
                          <a:cs typeface="+mn-cs"/>
                        </a:rPr>
                        <a:t>Azure Stream Analytics is an event-processing engine that allows you to examine high volumes of data streaming from devices. Incoming data can be from devices, sensors, web sites, social media feeds, applications, and more. It also supports extracting information from data streams, identifying patterns, and relationships. You can then use these patterns to trigger other actions downstream, such as create alerts, feed information to a reporting tool, or store it for later use.</a:t>
                      </a:r>
                    </a:p>
                    <a:p>
                      <a:r>
                        <a:rPr lang="en-IN" sz="1000" b="0" i="0" kern="1200" dirty="0">
                          <a:solidFill>
                            <a:schemeClr val="dk1"/>
                          </a:solidFill>
                          <a:effectLst/>
                          <a:latin typeface="+mn-lt"/>
                          <a:ea typeface="+mn-ea"/>
                          <a:cs typeface="+mn-cs"/>
                        </a:rPr>
                        <a:t>Following are some examples where Azure Stream Analytics can be used:</a:t>
                      </a:r>
                    </a:p>
                    <a:p>
                      <a:pPr marL="171450" indent="-171450">
                        <a:buFont typeface="Wingdings" pitchFamily="2" charset="2"/>
                        <a:buChar char="Ø"/>
                      </a:pPr>
                      <a:r>
                        <a:rPr lang="en-IN" sz="1000" b="0" i="0" kern="1200" dirty="0">
                          <a:solidFill>
                            <a:schemeClr val="dk1"/>
                          </a:solidFill>
                          <a:effectLst/>
                          <a:latin typeface="+mn-lt"/>
                          <a:ea typeface="+mn-ea"/>
                          <a:cs typeface="+mn-cs"/>
                        </a:rPr>
                        <a:t>Internet of Things(IoT) Sensor fusion and real-time analytics on device telemetry</a:t>
                      </a:r>
                    </a:p>
                    <a:p>
                      <a:pPr marL="171450" indent="-171450">
                        <a:buFont typeface="Wingdings" pitchFamily="2" charset="2"/>
                        <a:buChar char="Ø"/>
                      </a:pPr>
                      <a:r>
                        <a:rPr lang="en-IN" sz="1000" b="0" i="0" kern="1200" dirty="0">
                          <a:solidFill>
                            <a:schemeClr val="dk1"/>
                          </a:solidFill>
                          <a:effectLst/>
                          <a:latin typeface="+mn-lt"/>
                          <a:ea typeface="+mn-ea"/>
                          <a:cs typeface="+mn-cs"/>
                        </a:rPr>
                        <a:t>Web logs/clickstream analytics</a:t>
                      </a:r>
                    </a:p>
                    <a:p>
                      <a:pPr marL="171450" indent="-171450">
                        <a:buFont typeface="Wingdings" pitchFamily="2" charset="2"/>
                        <a:buChar char="Ø"/>
                      </a:pPr>
                      <a:r>
                        <a:rPr lang="en-IN" sz="1000" b="0" i="0" kern="1200" dirty="0">
                          <a:solidFill>
                            <a:schemeClr val="dk1"/>
                          </a:solidFill>
                          <a:effectLst/>
                          <a:latin typeface="+mn-lt"/>
                          <a:ea typeface="+mn-ea"/>
                          <a:cs typeface="+mn-cs"/>
                        </a:rPr>
                        <a:t>Geospatial analytics for fleet management and driverless vehicles</a:t>
                      </a:r>
                    </a:p>
                    <a:p>
                      <a:pPr marL="171450" indent="-171450">
                        <a:buFont typeface="Wingdings" pitchFamily="2" charset="2"/>
                        <a:buChar char="Ø"/>
                      </a:pPr>
                      <a:r>
                        <a:rPr lang="en-IN" sz="1000" b="0" i="0" kern="1200" dirty="0">
                          <a:solidFill>
                            <a:schemeClr val="dk1"/>
                          </a:solidFill>
                          <a:effectLst/>
                          <a:latin typeface="+mn-lt"/>
                          <a:ea typeface="+mn-ea"/>
                          <a:cs typeface="+mn-cs"/>
                        </a:rPr>
                        <a:t>Remote monitoring and predictive maintenance of hi-value assets</a:t>
                      </a:r>
                    </a:p>
                    <a:p>
                      <a:pPr marL="171450" indent="-171450">
                        <a:buFont typeface="Wingdings" pitchFamily="2" charset="2"/>
                        <a:buChar char="Ø"/>
                      </a:pPr>
                      <a:r>
                        <a:rPr lang="en-IN" sz="1000" b="0" i="0" kern="1200" dirty="0">
                          <a:solidFill>
                            <a:schemeClr val="dk1"/>
                          </a:solidFill>
                          <a:effectLst/>
                          <a:latin typeface="+mn-lt"/>
                          <a:ea typeface="+mn-ea"/>
                          <a:cs typeface="+mn-cs"/>
                        </a:rPr>
                        <a:t>Real-time analytics on Point of Sale data for inventory control and anomaly detection</a:t>
                      </a:r>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Power BI Embedded</a:t>
                      </a:r>
                    </a:p>
                  </a:txBody>
                  <a:tcPr/>
                </a:tc>
                <a:tc>
                  <a:txBody>
                    <a:bodyPr/>
                    <a:lstStyle/>
                    <a:p>
                      <a:r>
                        <a:rPr lang="en-IN" sz="1000" b="0" i="0" kern="1200" dirty="0">
                          <a:solidFill>
                            <a:schemeClr val="dk1"/>
                          </a:solidFill>
                          <a:effectLst/>
                          <a:latin typeface="+mn-lt"/>
                          <a:ea typeface="+mn-ea"/>
                          <a:cs typeface="+mn-cs"/>
                        </a:rPr>
                        <a:t>Power BI Embedded is intended to simplify how ISVs and developers use Power BI capabilities with embedded analytics. Power BI Embedded simplifies Power BI capabilities by helping you quickly add stunning visuals, reports, and dashboards to your apps</a:t>
                      </a:r>
                      <a:endParaRPr lang="en-US" sz="10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HD insight</a:t>
                      </a:r>
                    </a:p>
                  </a:txBody>
                  <a:tcPr/>
                </a:tc>
                <a:tc>
                  <a:txBody>
                    <a:bodyPr/>
                    <a:lstStyle/>
                    <a:p>
                      <a:r>
                        <a:rPr lang="en-IN" sz="1000" b="0" i="0" kern="1200" dirty="0">
                          <a:solidFill>
                            <a:schemeClr val="dk1"/>
                          </a:solidFill>
                          <a:effectLst/>
                          <a:latin typeface="+mn-lt"/>
                          <a:ea typeface="+mn-ea"/>
                          <a:cs typeface="+mn-cs"/>
                        </a:rPr>
                        <a:t>Azure HDInsight is a managed, full-spectrum, open-source analytics service for enterprises. HDInsight is a cloud service that makes it easy, fast, and cost-effective to process massive amounts of data. HDInsight also supports a broad range of scenarios, like extract, transform, and load (ETL); data warehousing; machine learning; and IoT.</a:t>
                      </a:r>
                      <a:endParaRPr lang="en-US" sz="1000"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Machine Learning</a:t>
                      </a:r>
                    </a:p>
                  </a:txBody>
                  <a:tcPr/>
                </a:tc>
                <a:tc>
                  <a:txBody>
                    <a:bodyPr/>
                    <a:lstStyle/>
                    <a:p>
                      <a:r>
                        <a:rPr lang="en-IN" sz="900" b="0" i="0" kern="1200" dirty="0">
                          <a:solidFill>
                            <a:schemeClr val="dk1"/>
                          </a:solidFill>
                          <a:effectLst/>
                          <a:latin typeface="+mn-lt"/>
                          <a:ea typeface="+mn-ea"/>
                          <a:cs typeface="+mn-cs"/>
                        </a:rPr>
                        <a:t>Azure Machine Learning service provides SDKs and services to quickly prep data, train, and deploy machine learning models. Improve productivity and costs with autoscaling compute &amp; pipelines. Use these capabilities with open-source Python frameworks, such as </a:t>
                      </a:r>
                      <a:r>
                        <a:rPr lang="en-IN" sz="900" b="0" i="0" kern="1200" dirty="0" err="1">
                          <a:solidFill>
                            <a:schemeClr val="dk1"/>
                          </a:solidFill>
                          <a:effectLst/>
                          <a:latin typeface="+mn-lt"/>
                          <a:ea typeface="+mn-ea"/>
                          <a:cs typeface="+mn-cs"/>
                        </a:rPr>
                        <a:t>PyTorch</a:t>
                      </a:r>
                      <a:r>
                        <a:rPr lang="en-IN" sz="900" b="0" i="0" kern="1200" dirty="0">
                          <a:solidFill>
                            <a:schemeClr val="dk1"/>
                          </a:solidFill>
                          <a:effectLst/>
                          <a:latin typeface="+mn-lt"/>
                          <a:ea typeface="+mn-ea"/>
                          <a:cs typeface="+mn-cs"/>
                        </a:rPr>
                        <a:t>, TensorFlow, and </a:t>
                      </a:r>
                      <a:r>
                        <a:rPr lang="en-IN" sz="900" b="0" i="0" kern="1200" dirty="0" err="1">
                          <a:solidFill>
                            <a:schemeClr val="dk1"/>
                          </a:solidFill>
                          <a:effectLst/>
                          <a:latin typeface="+mn-lt"/>
                          <a:ea typeface="+mn-ea"/>
                          <a:cs typeface="+mn-cs"/>
                        </a:rPr>
                        <a:t>scikit</a:t>
                      </a:r>
                      <a:r>
                        <a:rPr lang="en-IN" sz="900" b="0" i="0" kern="1200" dirty="0">
                          <a:solidFill>
                            <a:schemeClr val="dk1"/>
                          </a:solidFill>
                          <a:effectLst/>
                          <a:latin typeface="+mn-lt"/>
                          <a:ea typeface="+mn-ea"/>
                          <a:cs typeface="+mn-cs"/>
                        </a:rPr>
                        <a:t>-learn.</a:t>
                      </a:r>
                      <a:endParaRPr lang="en-US" sz="900"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Cognitive Services</a:t>
                      </a:r>
                    </a:p>
                  </a:txBody>
                  <a:tcPr/>
                </a:tc>
                <a:tc>
                  <a:txBody>
                    <a:bodyPr/>
                    <a:lstStyle/>
                    <a:p>
                      <a:r>
                        <a:rPr lang="en-US" sz="1100" dirty="0"/>
                        <a:t>Text Speech Voice Recognition</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Data Explorer</a:t>
                      </a:r>
                    </a:p>
                  </a:txBody>
                  <a:tcPr/>
                </a:tc>
                <a:tc>
                  <a:txBody>
                    <a:bodyPr/>
                    <a:lstStyle/>
                    <a:p>
                      <a:r>
                        <a:rPr lang="en-IN" sz="1200" b="0" i="0" kern="1200" dirty="0">
                          <a:solidFill>
                            <a:schemeClr val="dk1"/>
                          </a:solidFill>
                          <a:effectLst/>
                          <a:latin typeface="+mn-lt"/>
                          <a:ea typeface="+mn-ea"/>
                          <a:cs typeface="+mn-cs"/>
                        </a:rPr>
                        <a:t>Azure Data Explorer is a fast, fully managed data analytics service for real-time analysis on large volumes of data streaming from applications, websites, IoT devices, and more. You can use Azure Data Explorer to collect, store, and </a:t>
                      </a:r>
                      <a:r>
                        <a:rPr lang="en-IN" sz="1200" b="0" i="0" kern="1200" dirty="0" err="1">
                          <a:solidFill>
                            <a:schemeClr val="dk1"/>
                          </a:solidFill>
                          <a:effectLst/>
                          <a:latin typeface="+mn-lt"/>
                          <a:ea typeface="+mn-ea"/>
                          <a:cs typeface="+mn-cs"/>
                        </a:rPr>
                        <a:t>analyze</a:t>
                      </a:r>
                      <a:r>
                        <a:rPr lang="en-IN" sz="1200" b="0" i="0" kern="1200" dirty="0">
                          <a:solidFill>
                            <a:schemeClr val="dk1"/>
                          </a:solidFill>
                          <a:effectLst/>
                          <a:latin typeface="+mn-lt"/>
                          <a:ea typeface="+mn-ea"/>
                          <a:cs typeface="+mn-cs"/>
                        </a:rPr>
                        <a:t> diverse data to improve products, enhance customer experiences, monitor devices, and boost operations.</a:t>
                      </a:r>
                      <a:endParaRPr lang="en-US" sz="1200" dirty="0"/>
                    </a:p>
                  </a:txBody>
                  <a:tcPr/>
                </a:tc>
                <a:extLst>
                  <a:ext uri="{0D108BD9-81ED-4DB2-BD59-A6C34878D82A}">
                    <a16:rowId xmlns:a16="http://schemas.microsoft.com/office/drawing/2014/main" val="1781161816"/>
                  </a:ext>
                </a:extLst>
              </a:tr>
            </a:tbl>
          </a:graphicData>
        </a:graphic>
      </p:graphicFrame>
    </p:spTree>
    <p:extLst>
      <p:ext uri="{BB962C8B-B14F-4D97-AF65-F5344CB8AC3E}">
        <p14:creationId xmlns:p14="http://schemas.microsoft.com/office/powerpoint/2010/main" val="3785092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132159" y="0"/>
            <a:ext cx="5936457" cy="698063"/>
          </a:xfrm>
        </p:spPr>
        <p:txBody>
          <a:bodyPr/>
          <a:lstStyle/>
          <a:p>
            <a:r>
              <a:rPr lang="en-US" dirty="0"/>
              <a:t>6. AZURE APP Services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4156333449"/>
              </p:ext>
            </p:extLst>
          </p:nvPr>
        </p:nvGraphicFramePr>
        <p:xfrm>
          <a:off x="78581" y="657225"/>
          <a:ext cx="11980070" cy="6179040"/>
        </p:xfrm>
        <a:graphic>
          <a:graphicData uri="http://schemas.openxmlformats.org/drawingml/2006/table">
            <a:tbl>
              <a:tblPr firstRow="1" bandRow="1">
                <a:tableStyleId>{74C1A8A3-306A-4EB7-A6B1-4F7E0EB9C5D6}</a:tableStyleId>
              </a:tblPr>
              <a:tblGrid>
                <a:gridCol w="602808">
                  <a:extLst>
                    <a:ext uri="{9D8B030D-6E8A-4147-A177-3AD203B41FA5}">
                      <a16:colId xmlns:a16="http://schemas.microsoft.com/office/drawing/2014/main" val="3718597760"/>
                    </a:ext>
                  </a:extLst>
                </a:gridCol>
                <a:gridCol w="2397567">
                  <a:extLst>
                    <a:ext uri="{9D8B030D-6E8A-4147-A177-3AD203B41FA5}">
                      <a16:colId xmlns:a16="http://schemas.microsoft.com/office/drawing/2014/main" val="617157188"/>
                    </a:ext>
                  </a:extLst>
                </a:gridCol>
                <a:gridCol w="8979695">
                  <a:extLst>
                    <a:ext uri="{9D8B030D-6E8A-4147-A177-3AD203B41FA5}">
                      <a16:colId xmlns:a16="http://schemas.microsoft.com/office/drawing/2014/main" val="434284125"/>
                    </a:ext>
                  </a:extLst>
                </a:gridCol>
              </a:tblGrid>
              <a:tr h="542388">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36343">
                <a:tc>
                  <a:txBody>
                    <a:bodyPr/>
                    <a:lstStyle/>
                    <a:p>
                      <a:r>
                        <a:rPr lang="en-US" dirty="0"/>
                        <a:t>1</a:t>
                      </a:r>
                    </a:p>
                  </a:txBody>
                  <a:tcPr/>
                </a:tc>
                <a:tc>
                  <a:txBody>
                    <a:bodyPr/>
                    <a:lstStyle/>
                    <a:p>
                      <a:r>
                        <a:rPr lang="en-US" dirty="0"/>
                        <a:t>CDN</a:t>
                      </a:r>
                    </a:p>
                  </a:txBody>
                  <a:tcPr/>
                </a:tc>
                <a:tc>
                  <a:txBody>
                    <a:bodyPr/>
                    <a:lstStyle/>
                    <a:p>
                      <a:r>
                        <a:rPr lang="en-IN" sz="1100" b="0" i="0" kern="1200" dirty="0">
                          <a:solidFill>
                            <a:schemeClr val="dk1"/>
                          </a:solidFill>
                          <a:effectLst/>
                          <a:latin typeface="+mn-lt"/>
                          <a:ea typeface="+mn-ea"/>
                          <a:cs typeface="+mn-cs"/>
                        </a:rPr>
                        <a:t>Azure Content Delivery Network (CDN) is a global CDN solution for delivering high-bandwidth content. It can be hosted in Azure or any other location. With Azure CDN, you can cache static objects loaded from Azure Blob storage, a web application, or any publicly accessible web server, by using the closest point of presence (POP) server. Azure CDN can also accelerate dynamic content, which cannot be cached, by leveraging various network and routing optimizations.</a:t>
                      </a:r>
                      <a:endParaRPr lang="en-US" sz="1100" dirty="0"/>
                    </a:p>
                  </a:txBody>
                  <a:tcPr/>
                </a:tc>
                <a:extLst>
                  <a:ext uri="{0D108BD9-81ED-4DB2-BD59-A6C34878D82A}">
                    <a16:rowId xmlns:a16="http://schemas.microsoft.com/office/drawing/2014/main" val="3724517767"/>
                  </a:ext>
                </a:extLst>
              </a:tr>
              <a:tr h="542388">
                <a:tc>
                  <a:txBody>
                    <a:bodyPr/>
                    <a:lstStyle/>
                    <a:p>
                      <a:r>
                        <a:rPr lang="en-US" dirty="0"/>
                        <a:t>2</a:t>
                      </a:r>
                    </a:p>
                  </a:txBody>
                  <a:tcPr/>
                </a:tc>
                <a:tc>
                  <a:txBody>
                    <a:bodyPr/>
                    <a:lstStyle/>
                    <a:p>
                      <a:r>
                        <a:rPr lang="en-US" dirty="0"/>
                        <a:t>Media Services</a:t>
                      </a:r>
                    </a:p>
                  </a:txBody>
                  <a:tcPr/>
                </a:tc>
                <a:tc>
                  <a:txBody>
                    <a:bodyPr/>
                    <a:lstStyle/>
                    <a:p>
                      <a:r>
                        <a:rPr lang="en-IN" sz="1050" b="0" i="0" kern="1200" dirty="0">
                          <a:solidFill>
                            <a:schemeClr val="dk1"/>
                          </a:solidFill>
                          <a:effectLst/>
                          <a:latin typeface="+mn-lt"/>
                          <a:ea typeface="+mn-ea"/>
                          <a:cs typeface="+mn-cs"/>
                        </a:rPr>
                        <a:t>Azure Media Services is a cloud-based platform that enables you to build solutions that achieve broadcast-quality video streaming, enhance accessibility and distribution, </a:t>
                      </a:r>
                      <a:r>
                        <a:rPr lang="en-IN" sz="1050" b="0" i="0" kern="1200" dirty="0" err="1">
                          <a:solidFill>
                            <a:schemeClr val="dk1"/>
                          </a:solidFill>
                          <a:effectLst/>
                          <a:latin typeface="+mn-lt"/>
                          <a:ea typeface="+mn-ea"/>
                          <a:cs typeface="+mn-cs"/>
                        </a:rPr>
                        <a:t>analyze</a:t>
                      </a:r>
                      <a:r>
                        <a:rPr lang="en-IN" sz="1050" b="0" i="0" kern="1200" dirty="0">
                          <a:solidFill>
                            <a:schemeClr val="dk1"/>
                          </a:solidFill>
                          <a:effectLst/>
                          <a:latin typeface="+mn-lt"/>
                          <a:ea typeface="+mn-ea"/>
                          <a:cs typeface="+mn-cs"/>
                        </a:rPr>
                        <a:t> content, and much more. Whether you are an application developer, a call </a:t>
                      </a:r>
                      <a:r>
                        <a:rPr lang="en-IN" sz="1050" b="0" i="0" kern="1200" dirty="0" err="1">
                          <a:solidFill>
                            <a:schemeClr val="dk1"/>
                          </a:solidFill>
                          <a:effectLst/>
                          <a:latin typeface="+mn-lt"/>
                          <a:ea typeface="+mn-ea"/>
                          <a:cs typeface="+mn-cs"/>
                        </a:rPr>
                        <a:t>center</a:t>
                      </a:r>
                      <a:r>
                        <a:rPr lang="en-IN" sz="1050" b="0" i="0" kern="1200" dirty="0">
                          <a:solidFill>
                            <a:schemeClr val="dk1"/>
                          </a:solidFill>
                          <a:effectLst/>
                          <a:latin typeface="+mn-lt"/>
                          <a:ea typeface="+mn-ea"/>
                          <a:cs typeface="+mn-cs"/>
                        </a:rPr>
                        <a:t>, a government agency, an entertainment company, Media Services helps you create applications that deliver media experiences of outstanding quality to large audiences on today’s most popular mobile devices and browsers.</a:t>
                      </a:r>
                      <a:endParaRPr lang="en-US" dirty="0"/>
                    </a:p>
                  </a:txBody>
                  <a:tcPr/>
                </a:tc>
                <a:extLst>
                  <a:ext uri="{0D108BD9-81ED-4DB2-BD59-A6C34878D82A}">
                    <a16:rowId xmlns:a16="http://schemas.microsoft.com/office/drawing/2014/main" val="3931157332"/>
                  </a:ext>
                </a:extLst>
              </a:tr>
              <a:tr h="542388">
                <a:tc>
                  <a:txBody>
                    <a:bodyPr/>
                    <a:lstStyle/>
                    <a:p>
                      <a:r>
                        <a:rPr lang="en-US" dirty="0"/>
                        <a:t>3</a:t>
                      </a:r>
                    </a:p>
                  </a:txBody>
                  <a:tcPr/>
                </a:tc>
                <a:tc>
                  <a:txBody>
                    <a:bodyPr/>
                    <a:lstStyle/>
                    <a:p>
                      <a:r>
                        <a:rPr lang="en-US" dirty="0"/>
                        <a:t>API Management</a:t>
                      </a:r>
                    </a:p>
                  </a:txBody>
                  <a:tcPr/>
                </a:tc>
                <a:tc>
                  <a:txBody>
                    <a:bodyPr/>
                    <a:lstStyle/>
                    <a:p>
                      <a:r>
                        <a:rPr lang="en-IN" sz="1000" b="0" i="0" kern="1200" dirty="0">
                          <a:solidFill>
                            <a:schemeClr val="dk1"/>
                          </a:solidFill>
                          <a:effectLst/>
                          <a:latin typeface="+mn-lt"/>
                          <a:ea typeface="+mn-ea"/>
                          <a:cs typeface="+mn-cs"/>
                        </a:rPr>
                        <a:t>API Management (APIM) helps organizations publish APIs to external, partner, and internal developers to unlock the potential of their data and services. Businesses everywhere are looking to extend their operations as a digital platform, creating new channels, finding new customers and driving deeper engagement with existing ones. API Management provides the core competencies to ensure a successful API program through developer engagement, business insights, analytics, security, and protection. You can use Azure API Management to take any backend and launch a full-fledged API program based on it.</a:t>
                      </a:r>
                      <a:endParaRPr lang="en-US" sz="1000" dirty="0"/>
                    </a:p>
                  </a:txBody>
                  <a:tcPr/>
                </a:tc>
                <a:extLst>
                  <a:ext uri="{0D108BD9-81ED-4DB2-BD59-A6C34878D82A}">
                    <a16:rowId xmlns:a16="http://schemas.microsoft.com/office/drawing/2014/main" val="1840122962"/>
                  </a:ext>
                </a:extLst>
              </a:tr>
              <a:tr h="542388">
                <a:tc>
                  <a:txBody>
                    <a:bodyPr/>
                    <a:lstStyle/>
                    <a:p>
                      <a:r>
                        <a:rPr lang="en-US" dirty="0"/>
                        <a:t>4</a:t>
                      </a:r>
                    </a:p>
                  </a:txBody>
                  <a:tcPr/>
                </a:tc>
                <a:tc>
                  <a:txBody>
                    <a:bodyPr/>
                    <a:lstStyle/>
                    <a:p>
                      <a:r>
                        <a:rPr lang="en-US" dirty="0"/>
                        <a:t>Notifications</a:t>
                      </a:r>
                    </a:p>
                  </a:txBody>
                  <a:tcPr/>
                </a:tc>
                <a:tc>
                  <a:txBody>
                    <a:bodyPr/>
                    <a:lstStyle/>
                    <a:p>
                      <a:r>
                        <a:rPr lang="en-IN" sz="1050" b="0" i="0" kern="1200" dirty="0">
                          <a:solidFill>
                            <a:schemeClr val="dk1"/>
                          </a:solidFill>
                          <a:effectLst/>
                          <a:latin typeface="+mn-lt"/>
                          <a:ea typeface="+mn-ea"/>
                          <a:cs typeface="+mn-cs"/>
                        </a:rPr>
                        <a:t>Azure Notification Hubs provide an easy-to-use and scaled-out push engine that allows you to send notifications to any platform (iOS, Android, Windows, Kindle, Baidu, etc.) from any backend (cloud or on-premises). Notification Hubs works great for both enterprise and consumer scenarios</a:t>
                      </a:r>
                      <a:endParaRPr lang="en-US" sz="1050" dirty="0"/>
                    </a:p>
                  </a:txBody>
                  <a:tcPr/>
                </a:tc>
                <a:extLst>
                  <a:ext uri="{0D108BD9-81ED-4DB2-BD59-A6C34878D82A}">
                    <a16:rowId xmlns:a16="http://schemas.microsoft.com/office/drawing/2014/main" val="2716025782"/>
                  </a:ext>
                </a:extLst>
              </a:tr>
              <a:tr h="542388">
                <a:tc>
                  <a:txBody>
                    <a:bodyPr/>
                    <a:lstStyle/>
                    <a:p>
                      <a:r>
                        <a:rPr lang="en-US" dirty="0"/>
                        <a:t>5</a:t>
                      </a:r>
                    </a:p>
                  </a:txBody>
                  <a:tcPr/>
                </a:tc>
                <a:tc>
                  <a:txBody>
                    <a:bodyPr/>
                    <a:lstStyle/>
                    <a:p>
                      <a:r>
                        <a:rPr lang="en-US" dirty="0"/>
                        <a:t>Web Apps(PAAS)</a:t>
                      </a:r>
                    </a:p>
                  </a:txBody>
                  <a:tcPr/>
                </a:tc>
                <a:tc>
                  <a:txBody>
                    <a:bodyPr/>
                    <a:lstStyle/>
                    <a:p>
                      <a:r>
                        <a:rPr lang="en-IN" sz="1000" b="0" i="0" kern="1200" dirty="0">
                          <a:solidFill>
                            <a:schemeClr val="dk1"/>
                          </a:solidFill>
                          <a:effectLst/>
                          <a:latin typeface="+mn-lt"/>
                          <a:ea typeface="+mn-ea"/>
                          <a:cs typeface="+mn-cs"/>
                        </a:rPr>
                        <a:t>Azure App Service enables you to build and host web apps, mobile back ends, and RESTful APIs in the programming language of your choice without managing infrastructure. It offers auto-scaling and high availability, supports both Windows and Linux, and enables automated deployments from GitHub, Azure DevOps, or any Git repo</a:t>
                      </a:r>
                      <a:endParaRPr lang="en-US" sz="1000" dirty="0"/>
                    </a:p>
                  </a:txBody>
                  <a:tcPr/>
                </a:tc>
                <a:extLst>
                  <a:ext uri="{0D108BD9-81ED-4DB2-BD59-A6C34878D82A}">
                    <a16:rowId xmlns:a16="http://schemas.microsoft.com/office/drawing/2014/main" val="3896405998"/>
                  </a:ext>
                </a:extLst>
              </a:tr>
              <a:tr h="542388">
                <a:tc>
                  <a:txBody>
                    <a:bodyPr/>
                    <a:lstStyle/>
                    <a:p>
                      <a:r>
                        <a:rPr lang="en-US" dirty="0"/>
                        <a:t>6</a:t>
                      </a:r>
                    </a:p>
                  </a:txBody>
                  <a:tcPr/>
                </a:tc>
                <a:tc>
                  <a:txBody>
                    <a:bodyPr/>
                    <a:lstStyle/>
                    <a:p>
                      <a:r>
                        <a:rPr lang="en-US" dirty="0"/>
                        <a:t>Mobile Apps</a:t>
                      </a:r>
                    </a:p>
                  </a:txBody>
                  <a:tcPr/>
                </a:tc>
                <a:tc>
                  <a:txBody>
                    <a:bodyPr/>
                    <a:lstStyle/>
                    <a:p>
                      <a:r>
                        <a:rPr lang="en-IN" sz="1200" b="0" i="0" kern="1200" dirty="0">
                          <a:solidFill>
                            <a:schemeClr val="dk1"/>
                          </a:solidFill>
                          <a:effectLst/>
                          <a:latin typeface="+mn-lt"/>
                          <a:ea typeface="+mn-ea"/>
                          <a:cs typeface="+mn-cs"/>
                        </a:rPr>
                        <a:t>Azure App Service is a fully managed </a:t>
                      </a:r>
                      <a:r>
                        <a:rPr lang="en-IN" sz="1200" b="0" i="0" u="sng" kern="1200" dirty="0">
                          <a:solidFill>
                            <a:schemeClr val="dk1"/>
                          </a:solidFill>
                          <a:effectLst/>
                          <a:latin typeface="+mn-lt"/>
                          <a:ea typeface="+mn-ea"/>
                          <a:cs typeface="+mn-cs"/>
                          <a:hlinkClick r:id="rId2"/>
                        </a:rPr>
                        <a:t>platform as a service</a:t>
                      </a:r>
                      <a:r>
                        <a:rPr lang="en-IN" sz="1200" b="0" i="0" kern="1200" dirty="0">
                          <a:solidFill>
                            <a:schemeClr val="dk1"/>
                          </a:solidFill>
                          <a:effectLst/>
                          <a:latin typeface="+mn-lt"/>
                          <a:ea typeface="+mn-ea"/>
                          <a:cs typeface="+mn-cs"/>
                        </a:rPr>
                        <a:t> (PaaS) offering for professional developers. The service brings a rich set of capabilities to web, mobile, and integration scenarios.</a:t>
                      </a:r>
                    </a:p>
                  </a:txBody>
                  <a:tcPr/>
                </a:tc>
                <a:extLst>
                  <a:ext uri="{0D108BD9-81ED-4DB2-BD59-A6C34878D82A}">
                    <a16:rowId xmlns:a16="http://schemas.microsoft.com/office/drawing/2014/main" val="432465561"/>
                  </a:ext>
                </a:extLst>
              </a:tr>
              <a:tr h="542388">
                <a:tc>
                  <a:txBody>
                    <a:bodyPr/>
                    <a:lstStyle/>
                    <a:p>
                      <a:r>
                        <a:rPr lang="en-US" dirty="0"/>
                        <a:t>7</a:t>
                      </a:r>
                    </a:p>
                  </a:txBody>
                  <a:tcPr/>
                </a:tc>
                <a:tc>
                  <a:txBody>
                    <a:bodyPr/>
                    <a:lstStyle/>
                    <a:p>
                      <a:r>
                        <a:rPr lang="en-US" dirty="0"/>
                        <a:t>Logic Apps</a:t>
                      </a:r>
                    </a:p>
                  </a:txBody>
                  <a:tcPr/>
                </a:tc>
                <a:tc>
                  <a:txBody>
                    <a:bodyPr/>
                    <a:lstStyle/>
                    <a:p>
                      <a:r>
                        <a:rPr lang="en-IN" sz="900" b="0" i="0" u="sng" kern="1200" dirty="0">
                          <a:solidFill>
                            <a:schemeClr val="dk1"/>
                          </a:solidFill>
                          <a:effectLst/>
                          <a:latin typeface="+mn-lt"/>
                          <a:ea typeface="+mn-ea"/>
                          <a:cs typeface="+mn-cs"/>
                          <a:hlinkClick r:id="rId3"/>
                        </a:rPr>
                        <a:t>Azure Logic Apps</a:t>
                      </a:r>
                      <a:r>
                        <a:rPr lang="en-IN" sz="900" b="0" i="0" kern="1200" dirty="0">
                          <a:solidFill>
                            <a:schemeClr val="dk1"/>
                          </a:solidFill>
                          <a:effectLst/>
                          <a:latin typeface="+mn-lt"/>
                          <a:ea typeface="+mn-ea"/>
                          <a:cs typeface="+mn-cs"/>
                        </a:rPr>
                        <a:t> is a cloud service that helps you automate and orchestrate tasks, business processes, and </a:t>
                      </a:r>
                      <a:r>
                        <a:rPr lang="en-IN" sz="900" b="0" i="0" u="sng" kern="1200" dirty="0" err="1">
                          <a:solidFill>
                            <a:schemeClr val="dk1"/>
                          </a:solidFill>
                          <a:effectLst/>
                          <a:latin typeface="+mn-lt"/>
                          <a:ea typeface="+mn-ea"/>
                          <a:cs typeface="+mn-cs"/>
                          <a:hlinkClick r:id="rId4"/>
                        </a:rPr>
                        <a:t>workflows</a:t>
                      </a:r>
                      <a:r>
                        <a:rPr lang="en-IN" sz="900" b="0" i="0" kern="1200" dirty="0" err="1">
                          <a:solidFill>
                            <a:schemeClr val="dk1"/>
                          </a:solidFill>
                          <a:effectLst/>
                          <a:latin typeface="+mn-lt"/>
                          <a:ea typeface="+mn-ea"/>
                          <a:cs typeface="+mn-cs"/>
                        </a:rPr>
                        <a:t>when</a:t>
                      </a:r>
                      <a:r>
                        <a:rPr lang="en-IN" sz="900" b="0" i="0" kern="1200" dirty="0">
                          <a:solidFill>
                            <a:schemeClr val="dk1"/>
                          </a:solidFill>
                          <a:effectLst/>
                          <a:latin typeface="+mn-lt"/>
                          <a:ea typeface="+mn-ea"/>
                          <a:cs typeface="+mn-cs"/>
                        </a:rPr>
                        <a:t> you need to integrate apps, data, systems, and services across enterprises or organizations. Logic Apps simplifies how you design and build scalable solutions for app </a:t>
                      </a:r>
                      <a:r>
                        <a:rPr lang="en-IN" sz="900" b="0" i="0" u="sng" kern="1200" dirty="0">
                          <a:solidFill>
                            <a:schemeClr val="dk1"/>
                          </a:solidFill>
                          <a:effectLst/>
                          <a:latin typeface="+mn-lt"/>
                          <a:ea typeface="+mn-ea"/>
                          <a:cs typeface="+mn-cs"/>
                          <a:hlinkClick r:id="rId5"/>
                        </a:rPr>
                        <a:t>integration</a:t>
                      </a:r>
                      <a:r>
                        <a:rPr lang="en-IN" sz="900" b="0" i="0" kern="1200" dirty="0">
                          <a:solidFill>
                            <a:schemeClr val="dk1"/>
                          </a:solidFill>
                          <a:effectLst/>
                          <a:latin typeface="+mn-lt"/>
                          <a:ea typeface="+mn-ea"/>
                          <a:cs typeface="+mn-cs"/>
                        </a:rPr>
                        <a:t>, data integration, system integration, enterprise application integration (EAI), and business-to-business (B2B) communication, whether in the cloud, on premises, or both.</a:t>
                      </a:r>
                      <a:endParaRPr lang="en-US" sz="900" dirty="0"/>
                    </a:p>
                  </a:txBody>
                  <a:tcPr/>
                </a:tc>
                <a:extLst>
                  <a:ext uri="{0D108BD9-81ED-4DB2-BD59-A6C34878D82A}">
                    <a16:rowId xmlns:a16="http://schemas.microsoft.com/office/drawing/2014/main" val="1781161816"/>
                  </a:ext>
                </a:extLst>
              </a:tr>
              <a:tr h="542388">
                <a:tc>
                  <a:txBody>
                    <a:bodyPr/>
                    <a:lstStyle/>
                    <a:p>
                      <a:r>
                        <a:rPr lang="en-US" dirty="0"/>
                        <a:t>8</a:t>
                      </a:r>
                    </a:p>
                  </a:txBody>
                  <a:tcPr/>
                </a:tc>
                <a:tc>
                  <a:txBody>
                    <a:bodyPr/>
                    <a:lstStyle/>
                    <a:p>
                      <a:r>
                        <a:rPr lang="en-US" dirty="0"/>
                        <a:t>API Apps</a:t>
                      </a:r>
                    </a:p>
                  </a:txBody>
                  <a:tcPr/>
                </a:tc>
                <a:tc>
                  <a:txBody>
                    <a:bodyPr/>
                    <a:lstStyle/>
                    <a:p>
                      <a:r>
                        <a:rPr lang="en-IN" sz="1200" b="0" i="0" kern="1200" dirty="0">
                          <a:solidFill>
                            <a:schemeClr val="dk1"/>
                          </a:solidFill>
                          <a:effectLst/>
                          <a:latin typeface="+mn-lt"/>
                          <a:ea typeface="+mn-ea"/>
                          <a:cs typeface="+mn-cs"/>
                        </a:rPr>
                        <a:t>Azure App Service enables you to build and host web apps, mobile back ends, and RESTful APIs in the programming language of your choice without managing infrastructure.</a:t>
                      </a:r>
                      <a:endParaRPr lang="en-US" sz="1200" dirty="0"/>
                    </a:p>
                  </a:txBody>
                  <a:tcPr/>
                </a:tc>
                <a:extLst>
                  <a:ext uri="{0D108BD9-81ED-4DB2-BD59-A6C34878D82A}">
                    <a16:rowId xmlns:a16="http://schemas.microsoft.com/office/drawing/2014/main" val="1968117564"/>
                  </a:ext>
                </a:extLst>
              </a:tr>
              <a:tr h="542388">
                <a:tc>
                  <a:txBody>
                    <a:bodyPr/>
                    <a:lstStyle/>
                    <a:p>
                      <a:r>
                        <a:rPr lang="en-US" dirty="0"/>
                        <a:t>9</a:t>
                      </a:r>
                    </a:p>
                  </a:txBody>
                  <a:tcPr/>
                </a:tc>
                <a:tc>
                  <a:txBody>
                    <a:bodyPr/>
                    <a:lstStyle/>
                    <a:p>
                      <a:r>
                        <a:rPr lang="en-US" dirty="0"/>
                        <a:t>Search</a:t>
                      </a:r>
                    </a:p>
                  </a:txBody>
                  <a:tcPr/>
                </a:tc>
                <a:tc>
                  <a:txBody>
                    <a:bodyPr/>
                    <a:lstStyle/>
                    <a:p>
                      <a:r>
                        <a:rPr lang="en-IN" sz="1100" b="0" i="0" kern="1200" dirty="0">
                          <a:solidFill>
                            <a:schemeClr val="dk1"/>
                          </a:solidFill>
                          <a:effectLst/>
                          <a:latin typeface="+mn-lt"/>
                          <a:ea typeface="+mn-ea"/>
                          <a:cs typeface="+mn-cs"/>
                        </a:rPr>
                        <a:t>Azure Search is a search-as-a-service cloud solution that gives developers APIs and tools for adding a rich search experience over private, heterogenous content in web, mobile, and enterprise applications. Query execution is over a user-defined index.</a:t>
                      </a:r>
                      <a:endParaRPr lang="en-US" sz="1100" dirty="0"/>
                    </a:p>
                  </a:txBody>
                  <a:tcPr/>
                </a:tc>
                <a:extLst>
                  <a:ext uri="{0D108BD9-81ED-4DB2-BD59-A6C34878D82A}">
                    <a16:rowId xmlns:a16="http://schemas.microsoft.com/office/drawing/2014/main" val="742084994"/>
                  </a:ext>
                </a:extLst>
              </a:tr>
            </a:tbl>
          </a:graphicData>
        </a:graphic>
      </p:graphicFrame>
    </p:spTree>
    <p:extLst>
      <p:ext uri="{BB962C8B-B14F-4D97-AF65-F5344CB8AC3E}">
        <p14:creationId xmlns:p14="http://schemas.microsoft.com/office/powerpoint/2010/main" val="3980031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7. EAI</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744224002"/>
              </p:ext>
            </p:extLst>
          </p:nvPr>
        </p:nvGraphicFramePr>
        <p:xfrm>
          <a:off x="646111" y="1523999"/>
          <a:ext cx="9748839" cy="261366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Service Bus</a:t>
                      </a:r>
                    </a:p>
                  </a:txBody>
                  <a:tcPr/>
                </a:tc>
                <a:tc>
                  <a:txBody>
                    <a:bodyPr/>
                    <a:lstStyle/>
                    <a:p>
                      <a:r>
                        <a:rPr lang="en-IN" sz="1400" b="0" i="0" kern="1200" dirty="0">
                          <a:solidFill>
                            <a:schemeClr val="dk1"/>
                          </a:solidFill>
                          <a:effectLst/>
                          <a:latin typeface="+mn-lt"/>
                          <a:ea typeface="+mn-ea"/>
                          <a:cs typeface="+mn-cs"/>
                        </a:rPr>
                        <a:t>Azure Service Bus is a multi-tenant cloud messaging service you can use to send information between applications and services. The asynchronous operations give you flexible, brokered messaging, along with structured first-in, first-out (FIFO) messaging, and publish/subscribe capabilities.</a:t>
                      </a:r>
                      <a:endParaRPr lang="en-US" sz="1400"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Event Grid</a:t>
                      </a:r>
                    </a:p>
                  </a:txBody>
                  <a:tcPr/>
                </a:tc>
                <a:tc>
                  <a:txBody>
                    <a:bodyPr/>
                    <a:lstStyle/>
                    <a:p>
                      <a:r>
                        <a:rPr lang="en-IN" sz="1400" b="0" i="0" kern="1200" dirty="0">
                          <a:solidFill>
                            <a:schemeClr val="dk1"/>
                          </a:solidFill>
                          <a:effectLst/>
                          <a:latin typeface="+mn-lt"/>
                          <a:ea typeface="+mn-ea"/>
                          <a:cs typeface="+mn-cs"/>
                        </a:rPr>
                        <a:t>Azure Event Grid is a fully-managed intelligent event routing service that allows for uniform event consumption using a publish-subscribe model. Use Azure Event Grid to react to relevant events across both Azure and non-Azure services in near-real time fashion.</a:t>
                      </a:r>
                      <a:endParaRPr lang="en-US" dirty="0"/>
                    </a:p>
                  </a:txBody>
                  <a:tcPr/>
                </a:tc>
                <a:extLst>
                  <a:ext uri="{0D108BD9-81ED-4DB2-BD59-A6C34878D82A}">
                    <a16:rowId xmlns:a16="http://schemas.microsoft.com/office/drawing/2014/main" val="2716025782"/>
                  </a:ext>
                </a:extLst>
              </a:tr>
            </a:tbl>
          </a:graphicData>
        </a:graphic>
      </p:graphicFrame>
    </p:spTree>
    <p:extLst>
      <p:ext uri="{BB962C8B-B14F-4D97-AF65-F5344CB8AC3E}">
        <p14:creationId xmlns:p14="http://schemas.microsoft.com/office/powerpoint/2010/main" val="1836381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97E6-6F77-454C-9A9D-7D0B174C9072}"/>
              </a:ext>
            </a:extLst>
          </p:cNvPr>
          <p:cNvSpPr>
            <a:spLocks noGrp="1"/>
          </p:cNvSpPr>
          <p:nvPr>
            <p:ph type="title"/>
          </p:nvPr>
        </p:nvSpPr>
        <p:spPr/>
        <p:txBody>
          <a:bodyPr/>
          <a:lstStyle/>
          <a:p>
            <a:r>
              <a:rPr lang="en-US" dirty="0"/>
              <a:t>Outcome of Course 	</a:t>
            </a:r>
          </a:p>
        </p:txBody>
      </p:sp>
      <p:pic>
        <p:nvPicPr>
          <p:cNvPr id="4" name="Content Placeholder 3">
            <a:extLst>
              <a:ext uri="{FF2B5EF4-FFF2-40B4-BE49-F238E27FC236}">
                <a16:creationId xmlns:a16="http://schemas.microsoft.com/office/drawing/2014/main" id="{F8685605-3857-104F-BA06-872F07237252}"/>
              </a:ext>
            </a:extLst>
          </p:cNvPr>
          <p:cNvPicPr>
            <a:picLocks noGrp="1" noChangeAspect="1"/>
          </p:cNvPicPr>
          <p:nvPr>
            <p:ph idx="1"/>
          </p:nvPr>
        </p:nvPicPr>
        <p:blipFill>
          <a:blip r:embed="rId2"/>
          <a:stretch>
            <a:fillRect/>
          </a:stretch>
        </p:blipFill>
        <p:spPr>
          <a:xfrm>
            <a:off x="1962381" y="2079531"/>
            <a:ext cx="6973190" cy="3586900"/>
          </a:xfrm>
          <a:prstGeom prst="rect">
            <a:avLst/>
          </a:prstGeom>
        </p:spPr>
      </p:pic>
    </p:spTree>
    <p:extLst>
      <p:ext uri="{BB962C8B-B14F-4D97-AF65-F5344CB8AC3E}">
        <p14:creationId xmlns:p14="http://schemas.microsoft.com/office/powerpoint/2010/main" val="508015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8. IoT</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455133092"/>
              </p:ext>
            </p:extLst>
          </p:nvPr>
        </p:nvGraphicFramePr>
        <p:xfrm>
          <a:off x="646111" y="1523999"/>
          <a:ext cx="11155364" cy="4137660"/>
        </p:xfrm>
        <a:graphic>
          <a:graphicData uri="http://schemas.openxmlformats.org/drawingml/2006/table">
            <a:tbl>
              <a:tblPr firstRow="1" bandRow="1">
                <a:tableStyleId>{74C1A8A3-306A-4EB7-A6B1-4F7E0EB9C5D6}</a:tableStyleId>
              </a:tblPr>
              <a:tblGrid>
                <a:gridCol w="561311">
                  <a:extLst>
                    <a:ext uri="{9D8B030D-6E8A-4147-A177-3AD203B41FA5}">
                      <a16:colId xmlns:a16="http://schemas.microsoft.com/office/drawing/2014/main" val="3718597760"/>
                    </a:ext>
                  </a:extLst>
                </a:gridCol>
                <a:gridCol w="2623989">
                  <a:extLst>
                    <a:ext uri="{9D8B030D-6E8A-4147-A177-3AD203B41FA5}">
                      <a16:colId xmlns:a16="http://schemas.microsoft.com/office/drawing/2014/main" val="617157188"/>
                    </a:ext>
                  </a:extLst>
                </a:gridCol>
                <a:gridCol w="7970064">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IoT Central</a:t>
                      </a:r>
                    </a:p>
                  </a:txBody>
                  <a:tcPr/>
                </a:tc>
                <a:tc>
                  <a:txBody>
                    <a:bodyPr/>
                    <a:lstStyle/>
                    <a:p>
                      <a:r>
                        <a:rPr lang="en-IN" sz="1400" b="0" i="0" kern="1200" dirty="0">
                          <a:solidFill>
                            <a:schemeClr val="dk1"/>
                          </a:solidFill>
                          <a:effectLst/>
                          <a:latin typeface="+mn-lt"/>
                          <a:ea typeface="+mn-ea"/>
                          <a:cs typeface="+mn-cs"/>
                        </a:rPr>
                        <a:t>Azure IoT Central is a fully managed SaaS (software-as-a-service) solution that makes it easy to connect, monitor and manage your IoT assets at scale. Azure IoT Central simplifies the initial setup of your IoT solution and reduces the management burden, operational costs, and overhead of a typical IoT project.</a:t>
                      </a:r>
                      <a:endParaRPr lang="en-US" sz="1400"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IoT Hub</a:t>
                      </a:r>
                    </a:p>
                  </a:txBody>
                  <a:tcPr/>
                </a:tc>
                <a:tc>
                  <a:txBody>
                    <a:bodyPr/>
                    <a:lstStyle/>
                    <a:p>
                      <a:r>
                        <a:rPr lang="en-IN" sz="1400" b="0" i="0" kern="1200" dirty="0">
                          <a:solidFill>
                            <a:schemeClr val="dk1"/>
                          </a:solidFill>
                          <a:effectLst/>
                          <a:latin typeface="+mn-lt"/>
                          <a:ea typeface="+mn-ea"/>
                          <a:cs typeface="+mn-cs"/>
                        </a:rPr>
                        <a:t>IoT Hub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 You can connect virtually any device to IoT Hub.</a:t>
                      </a:r>
                      <a:endParaRPr lang="en-US" sz="1400"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IoT Edge</a:t>
                      </a:r>
                    </a:p>
                  </a:txBody>
                  <a:tcPr/>
                </a:tc>
                <a:tc>
                  <a:txBody>
                    <a:bodyPr/>
                    <a:lstStyle/>
                    <a:p>
                      <a:r>
                        <a:rPr lang="en-IN" sz="1600" b="0" i="0" kern="1200" dirty="0">
                          <a:solidFill>
                            <a:schemeClr val="dk1"/>
                          </a:solidFill>
                          <a:effectLst/>
                          <a:latin typeface="+mn-lt"/>
                          <a:ea typeface="+mn-ea"/>
                          <a:cs typeface="+mn-cs"/>
                        </a:rPr>
                        <a:t>Azure IoT Edge is an Internet of Things (IoT) service that builds on top of IoT Hub. This service is meant for customers who want to </a:t>
                      </a:r>
                      <a:r>
                        <a:rPr lang="en-IN" sz="1600" b="0" i="0" kern="1200" dirty="0" err="1">
                          <a:solidFill>
                            <a:schemeClr val="dk1"/>
                          </a:solidFill>
                          <a:effectLst/>
                          <a:latin typeface="+mn-lt"/>
                          <a:ea typeface="+mn-ea"/>
                          <a:cs typeface="+mn-cs"/>
                        </a:rPr>
                        <a:t>analyze</a:t>
                      </a:r>
                      <a:r>
                        <a:rPr lang="en-IN" sz="1600" b="0" i="0" kern="1200" dirty="0">
                          <a:solidFill>
                            <a:schemeClr val="dk1"/>
                          </a:solidFill>
                          <a:effectLst/>
                          <a:latin typeface="+mn-lt"/>
                          <a:ea typeface="+mn-ea"/>
                          <a:cs typeface="+mn-cs"/>
                        </a:rPr>
                        <a:t> data on devices, a.k.a. "at the edge", instead of in the cloud. By moving parts of your workload to the edge, your devices can spend less time sending messages to the cloud and react more quickly to changes in status.</a:t>
                      </a:r>
                      <a:endParaRPr lang="en-US" sz="1600" dirty="0"/>
                    </a:p>
                  </a:txBody>
                  <a:tcPr/>
                </a:tc>
                <a:extLst>
                  <a:ext uri="{0D108BD9-81ED-4DB2-BD59-A6C34878D82A}">
                    <a16:rowId xmlns:a16="http://schemas.microsoft.com/office/drawing/2014/main" val="1765193887"/>
                  </a:ext>
                </a:extLst>
              </a:tr>
            </a:tbl>
          </a:graphicData>
        </a:graphic>
      </p:graphicFrame>
    </p:spTree>
    <p:extLst>
      <p:ext uri="{BB962C8B-B14F-4D97-AF65-F5344CB8AC3E}">
        <p14:creationId xmlns:p14="http://schemas.microsoft.com/office/powerpoint/2010/main" val="3349030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9. Management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454615659"/>
              </p:ext>
            </p:extLst>
          </p:nvPr>
        </p:nvGraphicFramePr>
        <p:xfrm>
          <a:off x="157163" y="1338262"/>
          <a:ext cx="11908631" cy="5324634"/>
        </p:xfrm>
        <a:graphic>
          <a:graphicData uri="http://schemas.openxmlformats.org/drawingml/2006/table">
            <a:tbl>
              <a:tblPr firstRow="1" bandRow="1">
                <a:tableStyleId>{74C1A8A3-306A-4EB7-A6B1-4F7E0EB9C5D6}</a:tableStyleId>
              </a:tblPr>
              <a:tblGrid>
                <a:gridCol w="599214">
                  <a:extLst>
                    <a:ext uri="{9D8B030D-6E8A-4147-A177-3AD203B41FA5}">
                      <a16:colId xmlns:a16="http://schemas.microsoft.com/office/drawing/2014/main" val="3718597760"/>
                    </a:ext>
                  </a:extLst>
                </a:gridCol>
                <a:gridCol w="2801174">
                  <a:extLst>
                    <a:ext uri="{9D8B030D-6E8A-4147-A177-3AD203B41FA5}">
                      <a16:colId xmlns:a16="http://schemas.microsoft.com/office/drawing/2014/main" val="617157188"/>
                    </a:ext>
                  </a:extLst>
                </a:gridCol>
                <a:gridCol w="8508243">
                  <a:extLst>
                    <a:ext uri="{9D8B030D-6E8A-4147-A177-3AD203B41FA5}">
                      <a16:colId xmlns:a16="http://schemas.microsoft.com/office/drawing/2014/main" val="434284125"/>
                    </a:ext>
                  </a:extLst>
                </a:gridCol>
              </a:tblGrid>
              <a:tr h="570886">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826908">
                <a:tc>
                  <a:txBody>
                    <a:bodyPr/>
                    <a:lstStyle/>
                    <a:p>
                      <a:r>
                        <a:rPr lang="en-US" dirty="0"/>
                        <a:t>1</a:t>
                      </a:r>
                    </a:p>
                  </a:txBody>
                  <a:tcPr/>
                </a:tc>
                <a:tc>
                  <a:txBody>
                    <a:bodyPr/>
                    <a:lstStyle/>
                    <a:p>
                      <a:r>
                        <a:rPr lang="en-US" dirty="0"/>
                        <a:t>Application Insights</a:t>
                      </a:r>
                    </a:p>
                  </a:txBody>
                  <a:tcPr/>
                </a:tc>
                <a:tc>
                  <a:txBody>
                    <a:bodyPr/>
                    <a:lstStyle/>
                    <a:p>
                      <a:r>
                        <a:rPr lang="en-IN" sz="1200" b="0" i="0" kern="1200" dirty="0">
                          <a:solidFill>
                            <a:schemeClr val="dk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a:t>
                      </a:r>
                      <a:endParaRPr lang="en-US" sz="1200" dirty="0"/>
                    </a:p>
                  </a:txBody>
                  <a:tcPr/>
                </a:tc>
                <a:extLst>
                  <a:ext uri="{0D108BD9-81ED-4DB2-BD59-A6C34878D82A}">
                    <a16:rowId xmlns:a16="http://schemas.microsoft.com/office/drawing/2014/main" val="3724517767"/>
                  </a:ext>
                </a:extLst>
              </a:tr>
              <a:tr h="1150144">
                <a:tc>
                  <a:txBody>
                    <a:bodyPr/>
                    <a:lstStyle/>
                    <a:p>
                      <a:r>
                        <a:rPr lang="en-US" dirty="0"/>
                        <a:t>2</a:t>
                      </a:r>
                    </a:p>
                  </a:txBody>
                  <a:tcPr/>
                </a:tc>
                <a:tc>
                  <a:txBody>
                    <a:bodyPr/>
                    <a:lstStyle/>
                    <a:p>
                      <a:r>
                        <a:rPr lang="en-US" dirty="0"/>
                        <a:t>Automation</a:t>
                      </a:r>
                    </a:p>
                    <a:p>
                      <a:r>
                        <a:rPr lang="en-US" dirty="0"/>
                        <a:t>(Process Automation/Configuration Management)</a:t>
                      </a:r>
                    </a:p>
                  </a:txBody>
                  <a:tcPr/>
                </a:tc>
                <a:tc>
                  <a:txBody>
                    <a:bodyPr/>
                    <a:lstStyle/>
                    <a:p>
                      <a:r>
                        <a:rPr lang="en-IN" sz="1200" b="0" i="0" kern="1200" dirty="0">
                          <a:solidFill>
                            <a:schemeClr val="dk1"/>
                          </a:solidFill>
                          <a:effectLst/>
                          <a:latin typeface="+mn-lt"/>
                          <a:ea typeface="+mn-ea"/>
                          <a:cs typeface="+mn-cs"/>
                        </a:rPr>
                        <a:t>Azure Automation delivers a cloud-based automation and configuration service that provides consistent management across your Azure and non-Azure environments. It consists of process automation, update management, and configuration features. Azure Automation provides complete control during deployment, operations, and decommissioning of workloads and resources</a:t>
                      </a:r>
                      <a:endParaRPr lang="en-US" sz="1200" dirty="0"/>
                    </a:p>
                  </a:txBody>
                  <a:tcPr/>
                </a:tc>
                <a:extLst>
                  <a:ext uri="{0D108BD9-81ED-4DB2-BD59-A6C34878D82A}">
                    <a16:rowId xmlns:a16="http://schemas.microsoft.com/office/drawing/2014/main" val="3931157332"/>
                  </a:ext>
                </a:extLst>
              </a:tr>
              <a:tr h="570886">
                <a:tc>
                  <a:txBody>
                    <a:bodyPr/>
                    <a:lstStyle/>
                    <a:p>
                      <a:r>
                        <a:rPr lang="en-US" dirty="0"/>
                        <a:t>3</a:t>
                      </a:r>
                    </a:p>
                  </a:txBody>
                  <a:tcPr/>
                </a:tc>
                <a:tc>
                  <a:txBody>
                    <a:bodyPr/>
                    <a:lstStyle/>
                    <a:p>
                      <a:r>
                        <a:rPr lang="en-US" dirty="0"/>
                        <a:t>Log Analytics</a:t>
                      </a:r>
                    </a:p>
                  </a:txBody>
                  <a:tcPr/>
                </a:tc>
                <a:tc>
                  <a:txBody>
                    <a:bodyPr/>
                    <a:lstStyle/>
                    <a:p>
                      <a:r>
                        <a:rPr lang="en-IN" sz="1200" b="0" i="0" kern="1200" dirty="0">
                          <a:solidFill>
                            <a:schemeClr val="dk1"/>
                          </a:solidFill>
                          <a:effectLst/>
                          <a:latin typeface="+mn-lt"/>
                          <a:ea typeface="+mn-ea"/>
                          <a:cs typeface="+mn-cs"/>
                        </a:rPr>
                        <a:t>Log data collected by Azure Monitor is stored in a Log Analytics workspace, which is based on </a:t>
                      </a:r>
                      <a:r>
                        <a:rPr lang="en-IN" sz="1200" b="0" i="0" u="sng" kern="1200" dirty="0">
                          <a:solidFill>
                            <a:schemeClr val="dk1"/>
                          </a:solidFill>
                          <a:effectLst/>
                          <a:latin typeface="+mn-lt"/>
                          <a:ea typeface="+mn-ea"/>
                          <a:cs typeface="+mn-cs"/>
                          <a:hlinkClick r:id="rId2"/>
                        </a:rPr>
                        <a:t>Azure Data Explorer</a:t>
                      </a:r>
                      <a:r>
                        <a:rPr lang="en-IN" sz="1200" b="0" i="0" kern="1200" dirty="0">
                          <a:solidFill>
                            <a:schemeClr val="dk1"/>
                          </a:solidFill>
                          <a:effectLst/>
                          <a:latin typeface="+mn-lt"/>
                          <a:ea typeface="+mn-ea"/>
                          <a:cs typeface="+mn-cs"/>
                        </a:rPr>
                        <a:t>. It collects telemetry from a variety of sources and uses the </a:t>
                      </a:r>
                      <a:r>
                        <a:rPr lang="en-IN" sz="1200" b="0" i="0" u="sng" kern="1200" dirty="0">
                          <a:solidFill>
                            <a:schemeClr val="dk1"/>
                          </a:solidFill>
                          <a:effectLst/>
                          <a:latin typeface="+mn-lt"/>
                          <a:ea typeface="+mn-ea"/>
                          <a:cs typeface="+mn-cs"/>
                          <a:hlinkClick r:id="rId3"/>
                        </a:rPr>
                        <a:t>Kusto query language</a:t>
                      </a:r>
                      <a:r>
                        <a:rPr lang="en-IN" sz="1200" b="0" i="0" kern="1200" dirty="0">
                          <a:solidFill>
                            <a:schemeClr val="dk1"/>
                          </a:solidFill>
                          <a:effectLst/>
                          <a:latin typeface="+mn-lt"/>
                          <a:ea typeface="+mn-ea"/>
                          <a:cs typeface="+mn-cs"/>
                        </a:rPr>
                        <a:t> used by Data Explorer to retrieve and </a:t>
                      </a:r>
                      <a:r>
                        <a:rPr lang="en-IN" sz="1200" b="0" i="0" kern="1200" dirty="0" err="1">
                          <a:solidFill>
                            <a:schemeClr val="dk1"/>
                          </a:solidFill>
                          <a:effectLst/>
                          <a:latin typeface="+mn-lt"/>
                          <a:ea typeface="+mn-ea"/>
                          <a:cs typeface="+mn-cs"/>
                        </a:rPr>
                        <a:t>analyze</a:t>
                      </a:r>
                      <a:r>
                        <a:rPr lang="en-IN" sz="1200" b="0" i="0" kern="1200" dirty="0">
                          <a:solidFill>
                            <a:schemeClr val="dk1"/>
                          </a:solidFill>
                          <a:effectLst/>
                          <a:latin typeface="+mn-lt"/>
                          <a:ea typeface="+mn-ea"/>
                          <a:cs typeface="+mn-cs"/>
                        </a:rPr>
                        <a:t> data.  (Create Alert Rules, </a:t>
                      </a:r>
                      <a:r>
                        <a:rPr lang="en-IN" sz="1200" b="0" i="0" kern="1200" dirty="0" err="1">
                          <a:solidFill>
                            <a:schemeClr val="dk1"/>
                          </a:solidFill>
                          <a:effectLst/>
                          <a:latin typeface="+mn-lt"/>
                          <a:ea typeface="+mn-ea"/>
                          <a:cs typeface="+mn-cs"/>
                        </a:rPr>
                        <a:t>Dashboards,Views,Export</a:t>
                      </a:r>
                      <a:r>
                        <a:rPr lang="en-IN" sz="1200" b="0" i="0" kern="1200" dirty="0">
                          <a:solidFill>
                            <a:schemeClr val="dk1"/>
                          </a:solidFill>
                          <a:effectLst/>
                          <a:latin typeface="+mn-lt"/>
                          <a:ea typeface="+mn-ea"/>
                          <a:cs typeface="+mn-cs"/>
                        </a:rPr>
                        <a:t> the views, API Support) Write QUERIES. </a:t>
                      </a:r>
                      <a:endParaRPr lang="en-US" sz="1200" dirty="0"/>
                    </a:p>
                  </a:txBody>
                  <a:tcPr/>
                </a:tc>
                <a:extLst>
                  <a:ext uri="{0D108BD9-81ED-4DB2-BD59-A6C34878D82A}">
                    <a16:rowId xmlns:a16="http://schemas.microsoft.com/office/drawing/2014/main" val="1992887014"/>
                  </a:ext>
                </a:extLst>
              </a:tr>
              <a:tr h="570886">
                <a:tc>
                  <a:txBody>
                    <a:bodyPr/>
                    <a:lstStyle/>
                    <a:p>
                      <a:r>
                        <a:rPr lang="en-US" dirty="0"/>
                        <a:t>4</a:t>
                      </a:r>
                    </a:p>
                  </a:txBody>
                  <a:tcPr/>
                </a:tc>
                <a:tc>
                  <a:txBody>
                    <a:bodyPr/>
                    <a:lstStyle/>
                    <a:p>
                      <a:r>
                        <a:rPr lang="en-US" dirty="0"/>
                        <a:t>Network Watcher</a:t>
                      </a:r>
                    </a:p>
                  </a:txBody>
                  <a:tcPr/>
                </a:tc>
                <a:tc>
                  <a:txBody>
                    <a:bodyPr/>
                    <a:lstStyle/>
                    <a:p>
                      <a:r>
                        <a:rPr lang="en-IN" sz="1100" b="0" i="0" kern="1200" dirty="0">
                          <a:solidFill>
                            <a:schemeClr val="dk1"/>
                          </a:solidFill>
                          <a:effectLst/>
                          <a:latin typeface="+mn-lt"/>
                          <a:ea typeface="+mn-ea"/>
                          <a:cs typeface="+mn-cs"/>
                        </a:rPr>
                        <a:t>Azure Network Watcher provides tools to monitor, diagnose, view metrics, and enable or disable logs for resources in an Azure virtual network. (Monitor Connection b/w a VM and end point) </a:t>
                      </a:r>
                      <a:endParaRPr lang="en-US" sz="1100" dirty="0"/>
                    </a:p>
                  </a:txBody>
                  <a:tcPr/>
                </a:tc>
                <a:extLst>
                  <a:ext uri="{0D108BD9-81ED-4DB2-BD59-A6C34878D82A}">
                    <a16:rowId xmlns:a16="http://schemas.microsoft.com/office/drawing/2014/main" val="3304201653"/>
                  </a:ext>
                </a:extLst>
              </a:tr>
              <a:tr h="1344274">
                <a:tc>
                  <a:txBody>
                    <a:bodyPr/>
                    <a:lstStyle/>
                    <a:p>
                      <a:r>
                        <a:rPr lang="en-US" dirty="0"/>
                        <a:t>5</a:t>
                      </a:r>
                    </a:p>
                  </a:txBody>
                  <a:tcPr/>
                </a:tc>
                <a:tc>
                  <a:txBody>
                    <a:bodyPr/>
                    <a:lstStyle/>
                    <a:p>
                      <a:r>
                        <a:rPr lang="en-US" dirty="0"/>
                        <a:t>Scheduler</a:t>
                      </a:r>
                    </a:p>
                  </a:txBody>
                  <a:tcPr/>
                </a:tc>
                <a:tc>
                  <a:txBody>
                    <a:bodyPr/>
                    <a:lstStyle/>
                    <a:p>
                      <a:r>
                        <a:rPr lang="en-IN" sz="1200" b="0" i="0" u="sng" kern="1200" dirty="0">
                          <a:solidFill>
                            <a:schemeClr val="dk1"/>
                          </a:solidFill>
                          <a:effectLst/>
                          <a:latin typeface="+mn-lt"/>
                          <a:ea typeface="+mn-ea"/>
                          <a:cs typeface="+mn-cs"/>
                          <a:hlinkClick r:id="rId4"/>
                        </a:rPr>
                        <a:t>Azure Scheduler</a:t>
                      </a:r>
                      <a:r>
                        <a:rPr lang="en-IN" sz="1200" b="0" i="0" kern="1200" dirty="0">
                          <a:solidFill>
                            <a:schemeClr val="dk1"/>
                          </a:solidFill>
                          <a:effectLst/>
                          <a:latin typeface="+mn-lt"/>
                          <a:ea typeface="+mn-ea"/>
                          <a:cs typeface="+mn-cs"/>
                        </a:rPr>
                        <a:t> helps you create </a:t>
                      </a:r>
                      <a:r>
                        <a:rPr lang="en-IN" sz="1200" b="0" i="0" u="sng" kern="1200" dirty="0">
                          <a:solidFill>
                            <a:schemeClr val="dk1"/>
                          </a:solidFill>
                          <a:effectLst/>
                          <a:latin typeface="+mn-lt"/>
                          <a:ea typeface="+mn-ea"/>
                          <a:cs typeface="+mn-cs"/>
                          <a:hlinkClick r:id="rId5"/>
                        </a:rPr>
                        <a:t>jobs</a:t>
                      </a:r>
                      <a:r>
                        <a:rPr lang="en-IN" sz="1200" b="0" i="0" kern="1200" dirty="0">
                          <a:solidFill>
                            <a:schemeClr val="dk1"/>
                          </a:solidFill>
                          <a:effectLst/>
                          <a:latin typeface="+mn-lt"/>
                          <a:ea typeface="+mn-ea"/>
                          <a:cs typeface="+mn-cs"/>
                        </a:rPr>
                        <a:t> that run in the cloud by declaratively describing actions. The service then automatically schedules and runs those actions. For example, you can call services inside and outside Azure, such as calling HTTP or HTTPS endpoints, and also post messages to Azure Storage queues and Azure Service Bus queues or topics. You can run jobs immediately or at a later time. Scheduler easily supports </a:t>
                      </a:r>
                      <a:r>
                        <a:rPr lang="en-IN" sz="1200" b="0" i="0" u="sng" kern="1200" dirty="0">
                          <a:solidFill>
                            <a:schemeClr val="dk1"/>
                          </a:solidFill>
                          <a:effectLst/>
                          <a:latin typeface="+mn-lt"/>
                          <a:ea typeface="+mn-ea"/>
                          <a:cs typeface="+mn-cs"/>
                          <a:hlinkClick r:id="rId6"/>
                        </a:rPr>
                        <a:t>complex schedules and advanced recurrence</a:t>
                      </a:r>
                      <a:r>
                        <a:rPr lang="en-IN" sz="1200" b="0" i="0" kern="1200" dirty="0">
                          <a:solidFill>
                            <a:schemeClr val="dk1"/>
                          </a:solidFill>
                          <a:effectLst/>
                          <a:latin typeface="+mn-lt"/>
                          <a:ea typeface="+mn-ea"/>
                          <a:cs typeface="+mn-cs"/>
                        </a:rPr>
                        <a:t>. Scheduler specifies when to run jobs, keeps a history of job results that you can review, and then predictably and reliably schedules workloads to run.</a:t>
                      </a:r>
                      <a:endParaRPr lang="en-US" sz="1200" dirty="0"/>
                    </a:p>
                  </a:txBody>
                  <a:tcPr/>
                </a:tc>
                <a:extLst>
                  <a:ext uri="{0D108BD9-81ED-4DB2-BD59-A6C34878D82A}">
                    <a16:rowId xmlns:a16="http://schemas.microsoft.com/office/drawing/2014/main" val="3897675005"/>
                  </a:ext>
                </a:extLst>
              </a:tr>
            </a:tbl>
          </a:graphicData>
        </a:graphic>
      </p:graphicFrame>
    </p:spTree>
    <p:extLst>
      <p:ext uri="{BB962C8B-B14F-4D97-AF65-F5344CB8AC3E}">
        <p14:creationId xmlns:p14="http://schemas.microsoft.com/office/powerpoint/2010/main" val="253067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518C-7057-7F48-B136-48B756ADD7B0}"/>
              </a:ext>
            </a:extLst>
          </p:cNvPr>
          <p:cNvSpPr>
            <a:spLocks noGrp="1"/>
          </p:cNvSpPr>
          <p:nvPr>
            <p:ph type="title"/>
          </p:nvPr>
        </p:nvSpPr>
        <p:spPr/>
        <p:txBody>
          <a:bodyPr/>
          <a:lstStyle/>
          <a:p>
            <a:r>
              <a:rPr lang="en-US" b="1" dirty="0"/>
              <a:t>Azure Monitoring </a:t>
            </a:r>
            <a:r>
              <a:rPr lang="en-US" dirty="0"/>
              <a:t>	</a:t>
            </a:r>
          </a:p>
        </p:txBody>
      </p:sp>
      <p:sp>
        <p:nvSpPr>
          <p:cNvPr id="3" name="Content Placeholder 2">
            <a:extLst>
              <a:ext uri="{FF2B5EF4-FFF2-40B4-BE49-F238E27FC236}">
                <a16:creationId xmlns:a16="http://schemas.microsoft.com/office/drawing/2014/main" id="{E36663C3-63E2-4746-AF54-B87F1FDB949F}"/>
              </a:ext>
            </a:extLst>
          </p:cNvPr>
          <p:cNvSpPr>
            <a:spLocks noGrp="1"/>
          </p:cNvSpPr>
          <p:nvPr>
            <p:ph idx="1"/>
          </p:nvPr>
        </p:nvSpPr>
        <p:spPr/>
        <p:txBody>
          <a:bodyPr>
            <a:normAutofit/>
          </a:bodyPr>
          <a:lstStyle/>
          <a:p>
            <a:r>
              <a:rPr lang="en-US" b="1" dirty="0"/>
              <a:t>Azure Monitor </a:t>
            </a:r>
            <a:r>
              <a:rPr lang="en-US" dirty="0"/>
              <a:t>maximizes the availability and performance of your applications by delivering a comprehensive solution for collecting, analyzing and acting on telemetry from your cloud and on-premise environments. </a:t>
            </a:r>
          </a:p>
          <a:p>
            <a:pPr lvl="1"/>
            <a:r>
              <a:rPr lang="en-US" b="1" dirty="0"/>
              <a:t>Application Insights</a:t>
            </a:r>
            <a:r>
              <a:rPr lang="en-US" dirty="0"/>
              <a:t> – Service that monitors the availability, performance, and usage of your web applications, whether they are hosted in On </a:t>
            </a:r>
            <a:r>
              <a:rPr lang="en-US" dirty="0" err="1"/>
              <a:t>Prem</a:t>
            </a:r>
            <a:r>
              <a:rPr lang="en-US" dirty="0"/>
              <a:t> or Cloud</a:t>
            </a:r>
          </a:p>
          <a:p>
            <a:pPr lvl="1"/>
            <a:r>
              <a:rPr lang="en-US" b="1" dirty="0"/>
              <a:t>Azure Monitor for Containers – </a:t>
            </a:r>
            <a:r>
              <a:rPr lang="en-US" dirty="0"/>
              <a:t>Monitoring the Containers, workloads that are deployed to AKS </a:t>
            </a:r>
          </a:p>
          <a:p>
            <a:pPr lvl="1"/>
            <a:r>
              <a:rPr lang="en-US" b="1" dirty="0"/>
              <a:t>Azure Monitor for VM’S – </a:t>
            </a:r>
            <a:r>
              <a:rPr lang="en-US" dirty="0"/>
              <a:t>Service to Monitor the Azure VM’s at scale by analyzing the Performance and health of your windows and Linux VM’s </a:t>
            </a:r>
          </a:p>
          <a:p>
            <a:r>
              <a:rPr lang="en-US" dirty="0"/>
              <a:t>It can send Alerts and also auto scale to resolve issues. </a:t>
            </a:r>
          </a:p>
        </p:txBody>
      </p:sp>
    </p:spTree>
    <p:extLst>
      <p:ext uri="{BB962C8B-B14F-4D97-AF65-F5344CB8AC3E}">
        <p14:creationId xmlns:p14="http://schemas.microsoft.com/office/powerpoint/2010/main" val="2682097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C3B0-C780-0B48-B0E5-515EA3A0C69B}"/>
              </a:ext>
            </a:extLst>
          </p:cNvPr>
          <p:cNvSpPr>
            <a:spLocks noGrp="1"/>
          </p:cNvSpPr>
          <p:nvPr>
            <p:ph type="title"/>
          </p:nvPr>
        </p:nvSpPr>
        <p:spPr/>
        <p:txBody>
          <a:bodyPr/>
          <a:lstStyle/>
          <a:p>
            <a:r>
              <a:rPr lang="en-US" dirty="0"/>
              <a:t>Azure Monitoring Service 	</a:t>
            </a:r>
          </a:p>
        </p:txBody>
      </p:sp>
      <p:sp>
        <p:nvSpPr>
          <p:cNvPr id="3" name="Content Placeholder 2">
            <a:extLst>
              <a:ext uri="{FF2B5EF4-FFF2-40B4-BE49-F238E27FC236}">
                <a16:creationId xmlns:a16="http://schemas.microsoft.com/office/drawing/2014/main" id="{5E58832F-B2FD-1341-9C1A-9398F615011A}"/>
              </a:ext>
            </a:extLst>
          </p:cNvPr>
          <p:cNvSpPr>
            <a:spLocks noGrp="1"/>
          </p:cNvSpPr>
          <p:nvPr>
            <p:ph idx="1"/>
          </p:nvPr>
        </p:nvSpPr>
        <p:spPr/>
        <p:txBody>
          <a:bodyPr>
            <a:normAutofit/>
          </a:bodyPr>
          <a:lstStyle/>
          <a:p>
            <a:r>
              <a:rPr lang="en-US" sz="1600" b="1" dirty="0"/>
              <a:t>Azure Service Health – </a:t>
            </a:r>
            <a:r>
              <a:rPr lang="en-US" sz="1600" dirty="0"/>
              <a:t>is a suite of experiences that provides personal guidance and support when issues with services </a:t>
            </a:r>
            <a:endParaRPr lang="en-US" sz="1600" b="1" dirty="0"/>
          </a:p>
          <a:p>
            <a:r>
              <a:rPr lang="en-US" sz="1600" b="1" dirty="0"/>
              <a:t>Service Health – </a:t>
            </a:r>
            <a:r>
              <a:rPr lang="en-US" sz="1600" dirty="0"/>
              <a:t>Provides you with a customizable dashboard that tracks the state of your Azure Services in the regions where you see them. This is generic Global Dashboard. </a:t>
            </a:r>
          </a:p>
          <a:p>
            <a:r>
              <a:rPr lang="en-US" sz="1600" b="1" dirty="0"/>
              <a:t>Resource Health – </a:t>
            </a:r>
            <a:r>
              <a:rPr lang="en-US" sz="1600" dirty="0"/>
              <a:t>Helps you  </a:t>
            </a:r>
            <a:r>
              <a:rPr lang="en-US" sz="1600" dirty="0" err="1"/>
              <a:t>Diagonise</a:t>
            </a:r>
            <a:r>
              <a:rPr lang="en-US" sz="1600" dirty="0"/>
              <a:t> and obtain support when an Azure service issue affect your resources. It provides you details with about the current and past state of your resources. </a:t>
            </a:r>
          </a:p>
          <a:p>
            <a:pPr marL="0" indent="0">
              <a:buNone/>
            </a:pPr>
            <a:endParaRPr lang="en-US" sz="1600" b="1" dirty="0"/>
          </a:p>
        </p:txBody>
      </p:sp>
      <p:pic>
        <p:nvPicPr>
          <p:cNvPr id="4" name="Picture 3">
            <a:extLst>
              <a:ext uri="{FF2B5EF4-FFF2-40B4-BE49-F238E27FC236}">
                <a16:creationId xmlns:a16="http://schemas.microsoft.com/office/drawing/2014/main" id="{B22FAC23-78AA-F749-8A94-E4553ECA583E}"/>
              </a:ext>
            </a:extLst>
          </p:cNvPr>
          <p:cNvPicPr>
            <a:picLocks noChangeAspect="1"/>
          </p:cNvPicPr>
          <p:nvPr/>
        </p:nvPicPr>
        <p:blipFill>
          <a:blip r:embed="rId2"/>
          <a:stretch>
            <a:fillRect/>
          </a:stretch>
        </p:blipFill>
        <p:spPr>
          <a:xfrm>
            <a:off x="6938128" y="4086713"/>
            <a:ext cx="4952487" cy="2743005"/>
          </a:xfrm>
          <a:prstGeom prst="rect">
            <a:avLst/>
          </a:prstGeom>
        </p:spPr>
      </p:pic>
      <p:pic>
        <p:nvPicPr>
          <p:cNvPr id="5" name="Picture 4">
            <a:extLst>
              <a:ext uri="{FF2B5EF4-FFF2-40B4-BE49-F238E27FC236}">
                <a16:creationId xmlns:a16="http://schemas.microsoft.com/office/drawing/2014/main" id="{DFBABCC2-5982-3441-AD87-127ED2E848DB}"/>
              </a:ext>
            </a:extLst>
          </p:cNvPr>
          <p:cNvPicPr>
            <a:picLocks noChangeAspect="1"/>
          </p:cNvPicPr>
          <p:nvPr/>
        </p:nvPicPr>
        <p:blipFill>
          <a:blip r:embed="rId3"/>
          <a:stretch>
            <a:fillRect/>
          </a:stretch>
        </p:blipFill>
        <p:spPr>
          <a:xfrm>
            <a:off x="719907" y="4350011"/>
            <a:ext cx="5105858" cy="2386091"/>
          </a:xfrm>
          <a:prstGeom prst="rect">
            <a:avLst/>
          </a:prstGeom>
        </p:spPr>
      </p:pic>
    </p:spTree>
    <p:extLst>
      <p:ext uri="{BB962C8B-B14F-4D97-AF65-F5344CB8AC3E}">
        <p14:creationId xmlns:p14="http://schemas.microsoft.com/office/powerpoint/2010/main" val="2940751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646111" y="452718"/>
            <a:ext cx="9404723" cy="1400530"/>
          </a:xfrm>
        </p:spPr>
        <p:txBody>
          <a:bodyPr/>
          <a:lstStyle/>
          <a:p>
            <a:r>
              <a:rPr lang="en-US" dirty="0"/>
              <a:t>10. Developer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615961850"/>
              </p:ext>
            </p:extLst>
          </p:nvPr>
        </p:nvGraphicFramePr>
        <p:xfrm>
          <a:off x="646111" y="1338262"/>
          <a:ext cx="9798052" cy="3434715"/>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Storage Explorer &amp; Emulator</a:t>
                      </a:r>
                    </a:p>
                  </a:txBody>
                  <a:tcPr/>
                </a:tc>
                <a:tc>
                  <a:txBody>
                    <a:bodyPr/>
                    <a:lstStyle/>
                    <a:p>
                      <a:r>
                        <a:rPr lang="en-US" dirty="0"/>
                        <a:t>Software on Desktop to explore all Azure Storage Services</a:t>
                      </a:r>
                    </a:p>
                  </a:txBody>
                  <a:tcPr/>
                </a:tc>
                <a:extLst>
                  <a:ext uri="{0D108BD9-81ED-4DB2-BD59-A6C34878D82A}">
                    <a16:rowId xmlns:a16="http://schemas.microsoft.com/office/drawing/2014/main" val="3931157332"/>
                  </a:ext>
                </a:extLst>
              </a:tr>
              <a:tr h="504825">
                <a:tc>
                  <a:txBody>
                    <a:bodyPr/>
                    <a:lstStyle/>
                    <a:p>
                      <a:r>
                        <a:rPr lang="en-US" dirty="0"/>
                        <a:t>2</a:t>
                      </a:r>
                    </a:p>
                  </a:txBody>
                  <a:tcPr/>
                </a:tc>
                <a:tc>
                  <a:txBody>
                    <a:bodyPr/>
                    <a:lstStyle/>
                    <a:p>
                      <a:r>
                        <a:rPr lang="en-US" dirty="0"/>
                        <a:t>Visual Studio APP (IDE)</a:t>
                      </a:r>
                    </a:p>
                  </a:txBody>
                  <a:tcPr/>
                </a:tc>
                <a:tc>
                  <a:txBody>
                    <a:bodyPr/>
                    <a:lstStyle/>
                    <a:p>
                      <a:r>
                        <a:rPr lang="en-US" dirty="0"/>
                        <a:t>You can build apps, Games, using windows/mac with Android, Web, Windows, IOS or cloud Deployments. </a:t>
                      </a:r>
                    </a:p>
                  </a:txBody>
                  <a:tcPr/>
                </a:tc>
                <a:extLst>
                  <a:ext uri="{0D108BD9-81ED-4DB2-BD59-A6C34878D82A}">
                    <a16:rowId xmlns:a16="http://schemas.microsoft.com/office/drawing/2014/main" val="1840122962"/>
                  </a:ext>
                </a:extLst>
              </a:tr>
              <a:tr h="504825">
                <a:tc>
                  <a:txBody>
                    <a:bodyPr/>
                    <a:lstStyle/>
                    <a:p>
                      <a:r>
                        <a:rPr lang="en-US" dirty="0"/>
                        <a:t>3</a:t>
                      </a:r>
                    </a:p>
                  </a:txBody>
                  <a:tcPr/>
                </a:tc>
                <a:tc>
                  <a:txBody>
                    <a:bodyPr/>
                    <a:lstStyle/>
                    <a:p>
                      <a:r>
                        <a:rPr lang="en-US" dirty="0"/>
                        <a:t>Azure PowerShell</a:t>
                      </a:r>
                    </a:p>
                  </a:txBody>
                  <a:tcPr/>
                </a:tc>
                <a:tc>
                  <a:txBody>
                    <a:bodyPr/>
                    <a:lstStyle/>
                    <a:p>
                      <a:r>
                        <a:rPr lang="en-US" dirty="0"/>
                        <a:t>Portal Shell or CLI on Cloud (Has windows/Linux Edition) </a:t>
                      </a:r>
                    </a:p>
                  </a:txBody>
                  <a:tcPr/>
                </a:tc>
                <a:extLst>
                  <a:ext uri="{0D108BD9-81ED-4DB2-BD59-A6C34878D82A}">
                    <a16:rowId xmlns:a16="http://schemas.microsoft.com/office/drawing/2014/main" val="2716025782"/>
                  </a:ext>
                </a:extLst>
              </a:tr>
              <a:tr h="504825">
                <a:tc>
                  <a:txBody>
                    <a:bodyPr/>
                    <a:lstStyle/>
                    <a:p>
                      <a:r>
                        <a:rPr lang="en-US" dirty="0"/>
                        <a:t>4</a:t>
                      </a:r>
                    </a:p>
                  </a:txBody>
                  <a:tcPr/>
                </a:tc>
                <a:tc>
                  <a:txBody>
                    <a:bodyPr/>
                    <a:lstStyle/>
                    <a:p>
                      <a:r>
                        <a:rPr lang="en-US" dirty="0"/>
                        <a:t>CLI</a:t>
                      </a:r>
                    </a:p>
                  </a:txBody>
                  <a:tcPr/>
                </a:tc>
                <a:tc>
                  <a:txBody>
                    <a:bodyPr/>
                    <a:lstStyle/>
                    <a:p>
                      <a:r>
                        <a:rPr lang="en-US" dirty="0"/>
                        <a:t>Azure cli based utility to manage Azure Resources </a:t>
                      </a:r>
                    </a:p>
                  </a:txBody>
                  <a:tcPr/>
                </a:tc>
                <a:extLst>
                  <a:ext uri="{0D108BD9-81ED-4DB2-BD59-A6C34878D82A}">
                    <a16:rowId xmlns:a16="http://schemas.microsoft.com/office/drawing/2014/main" val="1765193887"/>
                  </a:ext>
                </a:extLst>
              </a:tr>
              <a:tr h="504825">
                <a:tc>
                  <a:txBody>
                    <a:bodyPr/>
                    <a:lstStyle/>
                    <a:p>
                      <a:r>
                        <a:rPr lang="en-US" dirty="0"/>
                        <a:t>5</a:t>
                      </a:r>
                    </a:p>
                  </a:txBody>
                  <a:tcPr/>
                </a:tc>
                <a:tc>
                  <a:txBody>
                    <a:bodyPr/>
                    <a:lstStyle/>
                    <a:p>
                      <a:r>
                        <a:rPr lang="en-US" dirty="0"/>
                        <a:t>ARM Templates</a:t>
                      </a:r>
                    </a:p>
                  </a:txBody>
                  <a:tcPr/>
                </a:tc>
                <a:tc>
                  <a:txBody>
                    <a:bodyPr/>
                    <a:lstStyle/>
                    <a:p>
                      <a:r>
                        <a:rPr lang="en-US" dirty="0"/>
                        <a:t>Azure Resource Manager Templates, JSON templates (Similar like Cloud Formation) </a:t>
                      </a:r>
                    </a:p>
                  </a:txBody>
                  <a:tcPr/>
                </a:tc>
                <a:extLst>
                  <a:ext uri="{0D108BD9-81ED-4DB2-BD59-A6C34878D82A}">
                    <a16:rowId xmlns:a16="http://schemas.microsoft.com/office/drawing/2014/main" val="1992887014"/>
                  </a:ext>
                </a:extLst>
              </a:tr>
            </a:tbl>
          </a:graphicData>
        </a:graphic>
      </p:graphicFrame>
    </p:spTree>
    <p:extLst>
      <p:ext uri="{BB962C8B-B14F-4D97-AF65-F5344CB8AC3E}">
        <p14:creationId xmlns:p14="http://schemas.microsoft.com/office/powerpoint/2010/main" val="2692363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82552" y="13742"/>
            <a:ext cx="9404723" cy="1400530"/>
          </a:xfrm>
        </p:spPr>
        <p:txBody>
          <a:bodyPr/>
          <a:lstStyle/>
          <a:p>
            <a:r>
              <a:rPr lang="en-US" dirty="0"/>
              <a:t>11. Azure Security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4099038579"/>
              </p:ext>
            </p:extLst>
          </p:nvPr>
        </p:nvGraphicFramePr>
        <p:xfrm>
          <a:off x="207168" y="1503390"/>
          <a:ext cx="11801475" cy="4793260"/>
        </p:xfrm>
        <a:graphic>
          <a:graphicData uri="http://schemas.openxmlformats.org/drawingml/2006/table">
            <a:tbl>
              <a:tblPr firstRow="1" bandRow="1">
                <a:tableStyleId>{74C1A8A3-306A-4EB7-A6B1-4F7E0EB9C5D6}</a:tableStyleId>
              </a:tblPr>
              <a:tblGrid>
                <a:gridCol w="593822">
                  <a:extLst>
                    <a:ext uri="{9D8B030D-6E8A-4147-A177-3AD203B41FA5}">
                      <a16:colId xmlns:a16="http://schemas.microsoft.com/office/drawing/2014/main" val="3718597760"/>
                    </a:ext>
                  </a:extLst>
                </a:gridCol>
                <a:gridCol w="1685035">
                  <a:extLst>
                    <a:ext uri="{9D8B030D-6E8A-4147-A177-3AD203B41FA5}">
                      <a16:colId xmlns:a16="http://schemas.microsoft.com/office/drawing/2014/main" val="617157188"/>
                    </a:ext>
                  </a:extLst>
                </a:gridCol>
                <a:gridCol w="9522618">
                  <a:extLst>
                    <a:ext uri="{9D8B030D-6E8A-4147-A177-3AD203B41FA5}">
                      <a16:colId xmlns:a16="http://schemas.microsoft.com/office/drawing/2014/main" val="434284125"/>
                    </a:ext>
                  </a:extLst>
                </a:gridCol>
              </a:tblGrid>
              <a:tr h="32225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44774">
                <a:tc>
                  <a:txBody>
                    <a:bodyPr/>
                    <a:lstStyle/>
                    <a:p>
                      <a:r>
                        <a:rPr lang="en-US" dirty="0"/>
                        <a:t>1</a:t>
                      </a:r>
                    </a:p>
                  </a:txBody>
                  <a:tcPr/>
                </a:tc>
                <a:tc>
                  <a:txBody>
                    <a:bodyPr/>
                    <a:lstStyle/>
                    <a:p>
                      <a:r>
                        <a:rPr lang="en-US" sz="1400" dirty="0"/>
                        <a:t>Azure B2C </a:t>
                      </a:r>
                    </a:p>
                  </a:txBody>
                  <a:tcPr/>
                </a:tc>
                <a:tc>
                  <a:txBody>
                    <a:bodyPr/>
                    <a:lstStyle/>
                    <a:p>
                      <a:r>
                        <a:rPr lang="en-IN" sz="1050" b="0" i="0" kern="1200" dirty="0">
                          <a:solidFill>
                            <a:schemeClr val="dk1"/>
                          </a:solidFill>
                          <a:effectLst/>
                          <a:latin typeface="+mn-lt"/>
                          <a:ea typeface="+mn-ea"/>
                          <a:cs typeface="+mn-cs"/>
                        </a:rPr>
                        <a:t>Azure Active Directory (Azure AD) B2C is an identity management service that enables you to customize and control how customers sign up, sign in, and manage their profiles when using your applications. This includes applications developed for iOS, Android, and .NET, among others. Azure AD B2C enables these actions while protecting the identities of your customers at the same time.</a:t>
                      </a:r>
                      <a:endParaRPr lang="en-US" sz="1050" dirty="0"/>
                    </a:p>
                  </a:txBody>
                  <a:tcPr/>
                </a:tc>
                <a:extLst>
                  <a:ext uri="{0D108BD9-81ED-4DB2-BD59-A6C34878D82A}">
                    <a16:rowId xmlns:a16="http://schemas.microsoft.com/office/drawing/2014/main" val="3724517767"/>
                  </a:ext>
                </a:extLst>
              </a:tr>
              <a:tr h="444774">
                <a:tc>
                  <a:txBody>
                    <a:bodyPr/>
                    <a:lstStyle/>
                    <a:p>
                      <a:r>
                        <a:rPr lang="en-US" dirty="0"/>
                        <a:t>2</a:t>
                      </a:r>
                    </a:p>
                  </a:txBody>
                  <a:tcPr/>
                </a:tc>
                <a:tc>
                  <a:txBody>
                    <a:bodyPr/>
                    <a:lstStyle/>
                    <a:p>
                      <a:r>
                        <a:rPr lang="en-US" sz="1400" dirty="0"/>
                        <a:t>Azure MFA </a:t>
                      </a:r>
                    </a:p>
                  </a:txBody>
                  <a:tcPr/>
                </a:tc>
                <a:tc>
                  <a:txBody>
                    <a:bodyPr/>
                    <a:lstStyle/>
                    <a:p>
                      <a:r>
                        <a:rPr lang="en-US" sz="1200" dirty="0"/>
                        <a:t>Multi Factor Authentication using Microsoft Authenticator</a:t>
                      </a:r>
                      <a:endParaRPr lang="en-US" dirty="0"/>
                    </a:p>
                  </a:txBody>
                  <a:tcPr/>
                </a:tc>
                <a:extLst>
                  <a:ext uri="{0D108BD9-81ED-4DB2-BD59-A6C34878D82A}">
                    <a16:rowId xmlns:a16="http://schemas.microsoft.com/office/drawing/2014/main" val="3931157332"/>
                  </a:ext>
                </a:extLst>
              </a:tr>
              <a:tr h="444774">
                <a:tc>
                  <a:txBody>
                    <a:bodyPr/>
                    <a:lstStyle/>
                    <a:p>
                      <a:r>
                        <a:rPr lang="en-US" dirty="0"/>
                        <a:t>3</a:t>
                      </a:r>
                    </a:p>
                  </a:txBody>
                  <a:tcPr/>
                </a:tc>
                <a:tc>
                  <a:txBody>
                    <a:bodyPr/>
                    <a:lstStyle/>
                    <a:p>
                      <a:r>
                        <a:rPr lang="en-US" sz="1400" dirty="0"/>
                        <a:t>WAF </a:t>
                      </a:r>
                    </a:p>
                  </a:txBody>
                  <a:tcPr/>
                </a:tc>
                <a:tc>
                  <a:txBody>
                    <a:bodyPr/>
                    <a:lstStyle/>
                    <a:p>
                      <a:r>
                        <a:rPr lang="en-US" sz="1050" dirty="0"/>
                        <a:t>Web Application Firewall , </a:t>
                      </a:r>
                      <a:r>
                        <a:rPr lang="en-IN" sz="1050" b="0" i="0" kern="1200" dirty="0">
                          <a:solidFill>
                            <a:schemeClr val="dk1"/>
                          </a:solidFill>
                          <a:effectLst/>
                          <a:latin typeface="+mn-lt"/>
                          <a:ea typeface="+mn-ea"/>
                          <a:cs typeface="+mn-cs"/>
                        </a:rPr>
                        <a:t>The WAF uses </a:t>
                      </a:r>
                      <a:r>
                        <a:rPr lang="en-IN" sz="1050" b="0" i="0" u="sng" kern="1200" dirty="0">
                          <a:solidFill>
                            <a:schemeClr val="dk1"/>
                          </a:solidFill>
                          <a:effectLst/>
                          <a:latin typeface="+mn-lt"/>
                          <a:ea typeface="+mn-ea"/>
                          <a:cs typeface="+mn-cs"/>
                          <a:hlinkClick r:id="rId2"/>
                        </a:rPr>
                        <a:t>OWASP</a:t>
                      </a:r>
                      <a:r>
                        <a:rPr lang="en-IN" sz="1050" b="0" i="0" kern="1200" dirty="0">
                          <a:solidFill>
                            <a:schemeClr val="dk1"/>
                          </a:solidFill>
                          <a:effectLst/>
                          <a:latin typeface="+mn-lt"/>
                          <a:ea typeface="+mn-ea"/>
                          <a:cs typeface="+mn-cs"/>
                        </a:rPr>
                        <a:t> rules to protect your application. These rules include protection against attacks such as SQL injection, cross-site scripting attacks, and session hijacks. After creating the application gateway, you test it to make sure it's working correctly. With Azure Application Gateway, you direct your application web traffic to specific resources by assigning listeners to ports, creating rules, and adding resources to a backend pool. For the sake of simplicity, this tutorial uses a simple setup with a public front-end IP, a basic listener to host a single site on this application gateway, two virtual machines used for the backend pool, and a basic request routing rule.</a:t>
                      </a:r>
                      <a:endParaRPr lang="en-US" sz="1050" dirty="0"/>
                    </a:p>
                  </a:txBody>
                  <a:tcPr/>
                </a:tc>
                <a:extLst>
                  <a:ext uri="{0D108BD9-81ED-4DB2-BD59-A6C34878D82A}">
                    <a16:rowId xmlns:a16="http://schemas.microsoft.com/office/drawing/2014/main" val="1840122962"/>
                  </a:ext>
                </a:extLst>
              </a:tr>
              <a:tr h="0">
                <a:tc>
                  <a:txBody>
                    <a:bodyPr/>
                    <a:lstStyle/>
                    <a:p>
                      <a:r>
                        <a:rPr lang="en-US" dirty="0"/>
                        <a:t>4</a:t>
                      </a:r>
                    </a:p>
                  </a:txBody>
                  <a:tcPr/>
                </a:tc>
                <a:tc>
                  <a:txBody>
                    <a:bodyPr/>
                    <a:lstStyle/>
                    <a:p>
                      <a:r>
                        <a:rPr lang="en-US" sz="1400" dirty="0"/>
                        <a:t>Azure AD</a:t>
                      </a:r>
                    </a:p>
                  </a:txBody>
                  <a:tcPr/>
                </a:tc>
                <a:tc>
                  <a:txBody>
                    <a:bodyPr/>
                    <a:lstStyle/>
                    <a:p>
                      <a:r>
                        <a:rPr lang="en-IN" sz="1050" b="0" i="0" kern="1200" dirty="0">
                          <a:solidFill>
                            <a:schemeClr val="dk1"/>
                          </a:solidFill>
                          <a:effectLst/>
                          <a:latin typeface="+mn-lt"/>
                          <a:ea typeface="+mn-ea"/>
                          <a:cs typeface="+mn-cs"/>
                        </a:rPr>
                        <a:t>Azure Active Directory (Azure AD) is Microsoft’s cloud-based identity and access management service. Azure AD helps your employees sign in and access resources in:</a:t>
                      </a:r>
                    </a:p>
                    <a:p>
                      <a:r>
                        <a:rPr lang="en-IN" sz="1050" b="0" i="0" kern="1200" dirty="0">
                          <a:solidFill>
                            <a:schemeClr val="dk1"/>
                          </a:solidFill>
                          <a:effectLst/>
                          <a:latin typeface="+mn-lt"/>
                          <a:ea typeface="+mn-ea"/>
                          <a:cs typeface="+mn-cs"/>
                        </a:rPr>
                        <a:t>External resources, such as Microsoft Office 365, the Azure portal, and thousands of other SaaS applications.</a:t>
                      </a:r>
                    </a:p>
                    <a:p>
                      <a:r>
                        <a:rPr lang="en-IN" sz="1050" b="0" i="0" kern="1200" dirty="0">
                          <a:solidFill>
                            <a:schemeClr val="dk1"/>
                          </a:solidFill>
                          <a:effectLst/>
                          <a:latin typeface="+mn-lt"/>
                          <a:ea typeface="+mn-ea"/>
                          <a:cs typeface="+mn-cs"/>
                        </a:rPr>
                        <a:t>Internal resources, such as apps on your corporate network and intranet, along with any cloud apps developed by your own organization.</a:t>
                      </a:r>
                    </a:p>
                  </a:txBody>
                  <a:tcPr/>
                </a:tc>
                <a:extLst>
                  <a:ext uri="{0D108BD9-81ED-4DB2-BD59-A6C34878D82A}">
                    <a16:rowId xmlns:a16="http://schemas.microsoft.com/office/drawing/2014/main" val="2716025782"/>
                  </a:ext>
                </a:extLst>
              </a:tr>
              <a:tr h="444774">
                <a:tc>
                  <a:txBody>
                    <a:bodyPr/>
                    <a:lstStyle/>
                    <a:p>
                      <a:r>
                        <a:rPr lang="en-US" dirty="0"/>
                        <a:t>5</a:t>
                      </a:r>
                    </a:p>
                  </a:txBody>
                  <a:tcPr/>
                </a:tc>
                <a:tc>
                  <a:txBody>
                    <a:bodyPr/>
                    <a:lstStyle/>
                    <a:p>
                      <a:r>
                        <a:rPr lang="en-US" sz="1400" dirty="0" err="1"/>
                        <a:t>KeyVault</a:t>
                      </a:r>
                      <a:endParaRPr lang="en-US" sz="1400" dirty="0"/>
                    </a:p>
                  </a:txBody>
                  <a:tcPr/>
                </a:tc>
                <a:tc>
                  <a:txBody>
                    <a:bodyPr/>
                    <a:lstStyle/>
                    <a:p>
                      <a:r>
                        <a:rPr lang="en-US" sz="1200" dirty="0"/>
                        <a:t>Management Service for Managing Application Secrets (These include username, passwords, AD Accounts, Encryption Keys, SSL Keys) , They are stored using key value pairs.  </a:t>
                      </a:r>
                      <a:endParaRPr lang="en-US" dirty="0"/>
                    </a:p>
                  </a:txBody>
                  <a:tcPr/>
                </a:tc>
                <a:extLst>
                  <a:ext uri="{0D108BD9-81ED-4DB2-BD59-A6C34878D82A}">
                    <a16:rowId xmlns:a16="http://schemas.microsoft.com/office/drawing/2014/main" val="1765193887"/>
                  </a:ext>
                </a:extLst>
              </a:tr>
              <a:tr h="886192">
                <a:tc>
                  <a:txBody>
                    <a:bodyPr/>
                    <a:lstStyle/>
                    <a:p>
                      <a:r>
                        <a:rPr lang="en-US" dirty="0"/>
                        <a:t>6</a:t>
                      </a:r>
                    </a:p>
                  </a:txBody>
                  <a:tcPr/>
                </a:tc>
                <a:tc>
                  <a:txBody>
                    <a:bodyPr/>
                    <a:lstStyle/>
                    <a:p>
                      <a:r>
                        <a:rPr lang="en-US" sz="1400" dirty="0"/>
                        <a:t>Security Center</a:t>
                      </a:r>
                    </a:p>
                  </a:txBody>
                  <a:tcPr/>
                </a:tc>
                <a:tc>
                  <a:txBody>
                    <a:bodyPr/>
                    <a:lstStyle/>
                    <a:p>
                      <a:r>
                        <a:rPr lang="en-US" sz="1200" dirty="0"/>
                        <a:t>It is a Monitoring Service that Provides threat Protection across all services in Azure &amp; On </a:t>
                      </a:r>
                      <a:r>
                        <a:rPr lang="en-US" sz="1200" dirty="0" err="1"/>
                        <a:t>Prem</a:t>
                      </a:r>
                      <a:r>
                        <a:rPr lang="en-US" sz="1200" dirty="0"/>
                        <a:t> (Provides Recommendations, Monitor, Use Learning to Block Malware) – Act like Proactive and Reactive</a:t>
                      </a:r>
                    </a:p>
                    <a:p>
                      <a:r>
                        <a:rPr lang="en-US" sz="1200" dirty="0"/>
                        <a:t>Free , </a:t>
                      </a:r>
                      <a:r>
                        <a:rPr lang="en-US" sz="1200" dirty="0" err="1"/>
                        <a:t>Std</a:t>
                      </a:r>
                      <a:r>
                        <a:rPr lang="en-US" sz="1200" dirty="0"/>
                        <a:t> ($15 per node per month) </a:t>
                      </a:r>
                    </a:p>
                    <a:p>
                      <a:r>
                        <a:rPr lang="en-US" sz="1200" dirty="0"/>
                        <a:t>Detect &gt; Access &gt; </a:t>
                      </a:r>
                      <a:r>
                        <a:rPr lang="en-US" sz="1200" dirty="0" err="1"/>
                        <a:t>Diagonize</a:t>
                      </a:r>
                      <a:r>
                        <a:rPr lang="en-US" sz="1200" dirty="0"/>
                        <a:t> &gt; </a:t>
                      </a:r>
                      <a:r>
                        <a:rPr lang="en-US" sz="1200" dirty="0" err="1"/>
                        <a:t>Stablize</a:t>
                      </a:r>
                      <a:r>
                        <a:rPr lang="en-US" sz="1200" dirty="0"/>
                        <a:t> &gt; Close </a:t>
                      </a:r>
                      <a:endParaRPr lang="en-US" sz="1400" dirty="0"/>
                    </a:p>
                  </a:txBody>
                  <a:tcPr/>
                </a:tc>
                <a:extLst>
                  <a:ext uri="{0D108BD9-81ED-4DB2-BD59-A6C34878D82A}">
                    <a16:rowId xmlns:a16="http://schemas.microsoft.com/office/drawing/2014/main" val="1992887014"/>
                  </a:ext>
                </a:extLst>
              </a:tr>
              <a:tr h="444774">
                <a:tc>
                  <a:txBody>
                    <a:bodyPr/>
                    <a:lstStyle/>
                    <a:p>
                      <a:r>
                        <a:rPr lang="en-US" dirty="0"/>
                        <a:t>7</a:t>
                      </a:r>
                    </a:p>
                  </a:txBody>
                  <a:tcPr/>
                </a:tc>
                <a:tc>
                  <a:txBody>
                    <a:bodyPr/>
                    <a:lstStyle/>
                    <a:p>
                      <a:r>
                        <a:rPr lang="en-US" sz="1400" dirty="0"/>
                        <a:t>Azure Firewall </a:t>
                      </a:r>
                    </a:p>
                  </a:txBody>
                  <a:tcPr/>
                </a:tc>
                <a:tc>
                  <a:txBody>
                    <a:bodyPr/>
                    <a:lstStyle/>
                    <a:p>
                      <a:r>
                        <a:rPr lang="en-US" sz="1200" dirty="0"/>
                        <a:t>Fully Managed Cloud Based , Network Security Service that protects your Virtual Instances</a:t>
                      </a:r>
                      <a:endParaRPr lang="en-US" dirty="0"/>
                    </a:p>
                  </a:txBody>
                  <a:tcPr/>
                </a:tc>
                <a:extLst>
                  <a:ext uri="{0D108BD9-81ED-4DB2-BD59-A6C34878D82A}">
                    <a16:rowId xmlns:a16="http://schemas.microsoft.com/office/drawing/2014/main" val="3691888445"/>
                  </a:ext>
                </a:extLst>
              </a:tr>
            </a:tbl>
          </a:graphicData>
        </a:graphic>
      </p:graphicFrame>
      <p:sp>
        <p:nvSpPr>
          <p:cNvPr id="3" name="TextBox 2">
            <a:extLst>
              <a:ext uri="{FF2B5EF4-FFF2-40B4-BE49-F238E27FC236}">
                <a16:creationId xmlns:a16="http://schemas.microsoft.com/office/drawing/2014/main" id="{D40393B0-170A-6B47-BA47-7F2B9FCD1D47}"/>
              </a:ext>
            </a:extLst>
          </p:cNvPr>
          <p:cNvSpPr txBox="1"/>
          <p:nvPr/>
        </p:nvSpPr>
        <p:spPr>
          <a:xfrm>
            <a:off x="308229" y="857059"/>
            <a:ext cx="9648795" cy="646331"/>
          </a:xfrm>
          <a:prstGeom prst="rect">
            <a:avLst/>
          </a:prstGeom>
          <a:noFill/>
        </p:spPr>
        <p:txBody>
          <a:bodyPr wrap="none" rtlCol="0">
            <a:spAutoFit/>
          </a:bodyPr>
          <a:lstStyle/>
          <a:p>
            <a:r>
              <a:rPr lang="en-US" dirty="0"/>
              <a:t>Layered Approach of Security </a:t>
            </a:r>
            <a:r>
              <a:rPr lang="en-US" dirty="0">
                <a:sym typeface="Wingdings" pitchFamily="2" charset="2"/>
              </a:rPr>
              <a:t> Physical Security  Identity &amp; Access  Network  </a:t>
            </a:r>
          </a:p>
          <a:p>
            <a:r>
              <a:rPr lang="en-US" dirty="0">
                <a:sym typeface="Wingdings" pitchFamily="2" charset="2"/>
              </a:rPr>
              <a:t>Application  Data </a:t>
            </a:r>
            <a:endParaRPr lang="en-US" dirty="0"/>
          </a:p>
        </p:txBody>
      </p:sp>
    </p:spTree>
    <p:extLst>
      <p:ext uri="{BB962C8B-B14F-4D97-AF65-F5344CB8AC3E}">
        <p14:creationId xmlns:p14="http://schemas.microsoft.com/office/powerpoint/2010/main" val="1279670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7973-C410-334E-B8FF-E4FE592AFFBD}"/>
              </a:ext>
            </a:extLst>
          </p:cNvPr>
          <p:cNvSpPr>
            <a:spLocks noGrp="1"/>
          </p:cNvSpPr>
          <p:nvPr>
            <p:ph type="title"/>
          </p:nvPr>
        </p:nvSpPr>
        <p:spPr>
          <a:xfrm>
            <a:off x="474661" y="147285"/>
            <a:ext cx="9404723" cy="1400530"/>
          </a:xfrm>
        </p:spPr>
        <p:txBody>
          <a:bodyPr/>
          <a:lstStyle/>
          <a:p>
            <a:r>
              <a:rPr lang="en-US" dirty="0"/>
              <a:t>RBAC</a:t>
            </a:r>
          </a:p>
        </p:txBody>
      </p:sp>
      <p:sp>
        <p:nvSpPr>
          <p:cNvPr id="3" name="Content Placeholder 2">
            <a:extLst>
              <a:ext uri="{FF2B5EF4-FFF2-40B4-BE49-F238E27FC236}">
                <a16:creationId xmlns:a16="http://schemas.microsoft.com/office/drawing/2014/main" id="{F7BA7145-C12C-3F4B-8075-8E64807BBD0C}"/>
              </a:ext>
            </a:extLst>
          </p:cNvPr>
          <p:cNvSpPr>
            <a:spLocks noGrp="1"/>
          </p:cNvSpPr>
          <p:nvPr>
            <p:ph idx="1"/>
          </p:nvPr>
        </p:nvSpPr>
        <p:spPr>
          <a:xfrm>
            <a:off x="607546" y="847550"/>
            <a:ext cx="8946541" cy="4195481"/>
          </a:xfrm>
        </p:spPr>
        <p:txBody>
          <a:bodyPr>
            <a:normAutofit fontScale="92500" lnSpcReduction="20000"/>
          </a:bodyPr>
          <a:lstStyle/>
          <a:p>
            <a:r>
              <a:rPr lang="en-IN" sz="1600" dirty="0"/>
              <a:t>Access management for cloud resources is a critical function for any organization that is using the cloud. Role-based access control (RBAC) helps you manage who has access to Azure resources, what they can do with those resources, and what areas they have access to.</a:t>
            </a:r>
          </a:p>
          <a:p>
            <a:r>
              <a:rPr lang="en-IN" sz="1600" dirty="0"/>
              <a:t>RBAC is an authorization system built on </a:t>
            </a:r>
            <a:r>
              <a:rPr lang="en-IN" sz="1600" u="sng" dirty="0">
                <a:hlinkClick r:id="rId2"/>
              </a:rPr>
              <a:t>Azure Resource Manager</a:t>
            </a:r>
            <a:r>
              <a:rPr lang="en-IN" sz="1600" dirty="0"/>
              <a:t> that provides fine-grained access management of Azure resources.</a:t>
            </a:r>
          </a:p>
          <a:p>
            <a:r>
              <a:rPr lang="en-IN" sz="1600" b="1" dirty="0"/>
              <a:t>What can I do with RBAC?</a:t>
            </a:r>
          </a:p>
          <a:p>
            <a:pPr lvl="2"/>
            <a:r>
              <a:rPr lang="en-IN" sz="1300" dirty="0"/>
              <a:t>Here are some examples of what you can do with RBAC:</a:t>
            </a:r>
          </a:p>
          <a:p>
            <a:pPr lvl="2"/>
            <a:r>
              <a:rPr lang="en-IN" sz="1300" dirty="0"/>
              <a:t>Allow one user to manage virtual machines in a subscription and another user to manage virtual networks</a:t>
            </a:r>
          </a:p>
          <a:p>
            <a:pPr lvl="2"/>
            <a:r>
              <a:rPr lang="en-IN" sz="1300" dirty="0"/>
              <a:t>Allow a DBA group to manage SQL databases in a subscription</a:t>
            </a:r>
          </a:p>
          <a:p>
            <a:pPr lvl="2"/>
            <a:r>
              <a:rPr lang="en-IN" sz="1300" dirty="0"/>
              <a:t>Allow a user to manage all resources in a resource group, such as virtual machines, websites, and subnets</a:t>
            </a:r>
          </a:p>
          <a:p>
            <a:pPr lvl="2"/>
            <a:r>
              <a:rPr lang="en-IN" sz="1300" dirty="0"/>
              <a:t>Allow an application to access all resources in a resource group</a:t>
            </a:r>
          </a:p>
          <a:p>
            <a:pPr marL="0" indent="0">
              <a:buNone/>
            </a:pPr>
            <a:br>
              <a:rPr lang="en-IN" dirty="0"/>
            </a:br>
            <a:endParaRPr lang="en-US" dirty="0"/>
          </a:p>
        </p:txBody>
      </p:sp>
      <p:pic>
        <p:nvPicPr>
          <p:cNvPr id="4" name="Picture 3">
            <a:extLst>
              <a:ext uri="{FF2B5EF4-FFF2-40B4-BE49-F238E27FC236}">
                <a16:creationId xmlns:a16="http://schemas.microsoft.com/office/drawing/2014/main" id="{3A76ED0A-CF9F-334D-8546-7DE2439FE255}"/>
              </a:ext>
            </a:extLst>
          </p:cNvPr>
          <p:cNvPicPr>
            <a:picLocks noChangeAspect="1"/>
          </p:cNvPicPr>
          <p:nvPr/>
        </p:nvPicPr>
        <p:blipFill>
          <a:blip r:embed="rId3"/>
          <a:stretch>
            <a:fillRect/>
          </a:stretch>
        </p:blipFill>
        <p:spPr>
          <a:xfrm>
            <a:off x="192882" y="4185443"/>
            <a:ext cx="4577788" cy="2115344"/>
          </a:xfrm>
          <a:prstGeom prst="rect">
            <a:avLst/>
          </a:prstGeom>
        </p:spPr>
      </p:pic>
      <p:pic>
        <p:nvPicPr>
          <p:cNvPr id="5" name="Picture 4">
            <a:extLst>
              <a:ext uri="{FF2B5EF4-FFF2-40B4-BE49-F238E27FC236}">
                <a16:creationId xmlns:a16="http://schemas.microsoft.com/office/drawing/2014/main" id="{5F564D71-DE9B-1246-9985-AB8E3012EDB4}"/>
              </a:ext>
            </a:extLst>
          </p:cNvPr>
          <p:cNvPicPr>
            <a:picLocks noChangeAspect="1"/>
          </p:cNvPicPr>
          <p:nvPr/>
        </p:nvPicPr>
        <p:blipFill>
          <a:blip r:embed="rId4"/>
          <a:stretch>
            <a:fillRect/>
          </a:stretch>
        </p:blipFill>
        <p:spPr>
          <a:xfrm>
            <a:off x="4971528" y="4185443"/>
            <a:ext cx="4715444" cy="1220012"/>
          </a:xfrm>
          <a:prstGeom prst="rect">
            <a:avLst/>
          </a:prstGeom>
        </p:spPr>
      </p:pic>
      <p:pic>
        <p:nvPicPr>
          <p:cNvPr id="6" name="Picture 5">
            <a:extLst>
              <a:ext uri="{FF2B5EF4-FFF2-40B4-BE49-F238E27FC236}">
                <a16:creationId xmlns:a16="http://schemas.microsoft.com/office/drawing/2014/main" id="{A0C5704C-5D63-C148-ABD1-C0EBF1C0394C}"/>
              </a:ext>
            </a:extLst>
          </p:cNvPr>
          <p:cNvPicPr>
            <a:picLocks noChangeAspect="1"/>
          </p:cNvPicPr>
          <p:nvPr/>
        </p:nvPicPr>
        <p:blipFill>
          <a:blip r:embed="rId5"/>
          <a:stretch>
            <a:fillRect/>
          </a:stretch>
        </p:blipFill>
        <p:spPr>
          <a:xfrm>
            <a:off x="6638131" y="4590807"/>
            <a:ext cx="4641328" cy="2162205"/>
          </a:xfrm>
          <a:prstGeom prst="rect">
            <a:avLst/>
          </a:prstGeom>
        </p:spPr>
      </p:pic>
      <p:pic>
        <p:nvPicPr>
          <p:cNvPr id="7" name="Picture 6">
            <a:extLst>
              <a:ext uri="{FF2B5EF4-FFF2-40B4-BE49-F238E27FC236}">
                <a16:creationId xmlns:a16="http://schemas.microsoft.com/office/drawing/2014/main" id="{653A0701-A4DA-2C4F-BF0B-B723207E744C}"/>
              </a:ext>
            </a:extLst>
          </p:cNvPr>
          <p:cNvPicPr>
            <a:picLocks noChangeAspect="1"/>
          </p:cNvPicPr>
          <p:nvPr/>
        </p:nvPicPr>
        <p:blipFill>
          <a:blip r:embed="rId6"/>
          <a:stretch>
            <a:fillRect/>
          </a:stretch>
        </p:blipFill>
        <p:spPr>
          <a:xfrm>
            <a:off x="9887830" y="5118100"/>
            <a:ext cx="1573323" cy="1634912"/>
          </a:xfrm>
          <a:prstGeom prst="rect">
            <a:avLst/>
          </a:prstGeom>
        </p:spPr>
      </p:pic>
    </p:spTree>
    <p:extLst>
      <p:ext uri="{BB962C8B-B14F-4D97-AF65-F5344CB8AC3E}">
        <p14:creationId xmlns:p14="http://schemas.microsoft.com/office/powerpoint/2010/main" val="1075366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B9F9-4769-3C44-849C-624A8B36F36E}"/>
              </a:ext>
            </a:extLst>
          </p:cNvPr>
          <p:cNvSpPr>
            <a:spLocks noGrp="1"/>
          </p:cNvSpPr>
          <p:nvPr>
            <p:ph type="title"/>
          </p:nvPr>
        </p:nvSpPr>
        <p:spPr/>
        <p:txBody>
          <a:bodyPr/>
          <a:lstStyle/>
          <a:p>
            <a:r>
              <a:rPr lang="en-US" dirty="0"/>
              <a:t>Security </a:t>
            </a:r>
          </a:p>
        </p:txBody>
      </p:sp>
      <p:sp>
        <p:nvSpPr>
          <p:cNvPr id="3" name="Content Placeholder 2">
            <a:extLst>
              <a:ext uri="{FF2B5EF4-FFF2-40B4-BE49-F238E27FC236}">
                <a16:creationId xmlns:a16="http://schemas.microsoft.com/office/drawing/2014/main" id="{525F7D00-CF28-4842-943B-36BB0FACCAC7}"/>
              </a:ext>
            </a:extLst>
          </p:cNvPr>
          <p:cNvSpPr>
            <a:spLocks noGrp="1"/>
          </p:cNvSpPr>
          <p:nvPr>
            <p:ph idx="1"/>
          </p:nvPr>
        </p:nvSpPr>
        <p:spPr/>
        <p:txBody>
          <a:bodyPr>
            <a:normAutofit fontScale="70000" lnSpcReduction="20000"/>
          </a:bodyPr>
          <a:lstStyle/>
          <a:p>
            <a:r>
              <a:rPr lang="en-US" b="1" dirty="0"/>
              <a:t>Security Policy – </a:t>
            </a:r>
            <a:r>
              <a:rPr lang="en-US" dirty="0"/>
              <a:t>Policy that defines set of controls that are recommended for resources within in that specified subscription or resource Group</a:t>
            </a:r>
          </a:p>
          <a:p>
            <a:r>
              <a:rPr lang="en-US" dirty="0"/>
              <a:t>Key Vault – Centralized Storage for Storing your Application Secrets. </a:t>
            </a:r>
          </a:p>
          <a:p>
            <a:pPr lvl="2"/>
            <a:r>
              <a:rPr lang="en-US" dirty="0"/>
              <a:t>Secret Management – Passphrase </a:t>
            </a:r>
          </a:p>
          <a:p>
            <a:pPr lvl="2"/>
            <a:r>
              <a:rPr lang="en-US" dirty="0"/>
              <a:t>Key Management – Encryption &amp; Decryption Keys.  </a:t>
            </a:r>
          </a:p>
          <a:p>
            <a:pPr lvl="2"/>
            <a:r>
              <a:rPr lang="en-US" dirty="0"/>
              <a:t>Certificates Management </a:t>
            </a:r>
          </a:p>
          <a:p>
            <a:pPr lvl="2"/>
            <a:r>
              <a:rPr lang="en-US" dirty="0"/>
              <a:t>Store Secrets by Hardware (HSM) Hardware security Model.</a:t>
            </a:r>
          </a:p>
          <a:p>
            <a:r>
              <a:rPr lang="en-US" dirty="0"/>
              <a:t>DDoS (Distributed Denial of Service) </a:t>
            </a:r>
          </a:p>
          <a:p>
            <a:pPr lvl="1"/>
            <a:r>
              <a:rPr lang="en-US" dirty="0"/>
              <a:t>Basic</a:t>
            </a:r>
          </a:p>
          <a:p>
            <a:pPr lvl="1"/>
            <a:r>
              <a:rPr lang="en-US" dirty="0"/>
              <a:t>Standard – Uses Protection Policies and Protect against Volumetric, Protocol and Resource Attacks.  </a:t>
            </a:r>
          </a:p>
          <a:p>
            <a:r>
              <a:rPr lang="en-US" b="1" dirty="0"/>
              <a:t>Azure Document Protection – </a:t>
            </a:r>
            <a:r>
              <a:rPr lang="en-US" dirty="0"/>
              <a:t>Microsoft Azure Information Protection (MSIP/AIP) – Cloud Based Solutions that helps and Optionally Protect docs and emails by Applying Labels, It can encrypt Credit card Info as well. </a:t>
            </a:r>
          </a:p>
          <a:p>
            <a:r>
              <a:rPr lang="en-US" dirty="0"/>
              <a:t>Azure ATP – Advanced Threat Protection – Protect against threats </a:t>
            </a:r>
          </a:p>
          <a:p>
            <a:r>
              <a:rPr lang="en-US" dirty="0"/>
              <a:t>ATP Sensors are installed in Domain Controllers to Capture all Network Activity including the logins. </a:t>
            </a:r>
          </a:p>
        </p:txBody>
      </p:sp>
    </p:spTree>
    <p:extLst>
      <p:ext uri="{BB962C8B-B14F-4D97-AF65-F5344CB8AC3E}">
        <p14:creationId xmlns:p14="http://schemas.microsoft.com/office/powerpoint/2010/main" val="1909504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CB23-554A-9545-ADCB-CC0C28C8D00B}"/>
              </a:ext>
            </a:extLst>
          </p:cNvPr>
          <p:cNvSpPr>
            <a:spLocks noGrp="1"/>
          </p:cNvSpPr>
          <p:nvPr>
            <p:ph type="title"/>
          </p:nvPr>
        </p:nvSpPr>
        <p:spPr/>
        <p:txBody>
          <a:bodyPr/>
          <a:lstStyle/>
          <a:p>
            <a:r>
              <a:rPr lang="en-US" dirty="0"/>
              <a:t>Identity &amp; Access </a:t>
            </a:r>
            <a:r>
              <a:rPr lang="en-US" dirty="0" err="1"/>
              <a:t>Mgmt</a:t>
            </a:r>
            <a:r>
              <a:rPr lang="en-US" dirty="0"/>
              <a:t> 	</a:t>
            </a:r>
          </a:p>
        </p:txBody>
      </p:sp>
      <p:sp>
        <p:nvSpPr>
          <p:cNvPr id="3" name="Content Placeholder 2">
            <a:extLst>
              <a:ext uri="{FF2B5EF4-FFF2-40B4-BE49-F238E27FC236}">
                <a16:creationId xmlns:a16="http://schemas.microsoft.com/office/drawing/2014/main" id="{BE18578E-2BC1-4E4C-AD9F-144FBE5BD7C6}"/>
              </a:ext>
            </a:extLst>
          </p:cNvPr>
          <p:cNvSpPr>
            <a:spLocks noGrp="1"/>
          </p:cNvSpPr>
          <p:nvPr>
            <p:ph idx="1"/>
          </p:nvPr>
        </p:nvSpPr>
        <p:spPr/>
        <p:txBody>
          <a:bodyPr>
            <a:normAutofit fontScale="92500" lnSpcReduction="20000"/>
          </a:bodyPr>
          <a:lstStyle/>
          <a:p>
            <a:r>
              <a:rPr lang="en-US" dirty="0"/>
              <a:t>Authentication – Identifying Person as Per user / Password/ MFA etc. </a:t>
            </a:r>
          </a:p>
          <a:p>
            <a:r>
              <a:rPr lang="en-US" dirty="0"/>
              <a:t>Authorization  - Identifying what roles exist for the users.  </a:t>
            </a:r>
          </a:p>
          <a:p>
            <a:r>
              <a:rPr lang="en-US" dirty="0"/>
              <a:t>Azure AD </a:t>
            </a:r>
          </a:p>
          <a:p>
            <a:pPr lvl="1"/>
            <a:r>
              <a:rPr lang="en-US" dirty="0"/>
              <a:t>Authentication – MFA (Password, Face or fingerprint , Mobile App) </a:t>
            </a:r>
          </a:p>
          <a:p>
            <a:pPr lvl="1"/>
            <a:r>
              <a:rPr lang="en-US" dirty="0"/>
              <a:t>SSO – one time Authentication </a:t>
            </a:r>
          </a:p>
          <a:p>
            <a:pPr lvl="1"/>
            <a:r>
              <a:rPr lang="en-US" dirty="0"/>
              <a:t>Application &amp; Device Management</a:t>
            </a:r>
          </a:p>
          <a:p>
            <a:r>
              <a:rPr lang="en-US" dirty="0"/>
              <a:t>Service Principle – Identify that is used by Application or services </a:t>
            </a:r>
          </a:p>
          <a:p>
            <a:pPr marL="0" indent="0">
              <a:buNone/>
            </a:pPr>
            <a:r>
              <a:rPr lang="en-US" dirty="0"/>
              <a:t>(Run as Administrator) </a:t>
            </a:r>
          </a:p>
          <a:p>
            <a:r>
              <a:rPr lang="en-US" dirty="0"/>
              <a:t>RBAC – Role Based Access Control , Roles can be granted at Individual Service instance level. Roles assigned at a Higher scope like entire Subscription, are inherited by child scopes. </a:t>
            </a:r>
          </a:p>
          <a:p>
            <a:r>
              <a:rPr lang="en-US" b="1" dirty="0"/>
              <a:t>Privileged Identity Management – </a:t>
            </a:r>
            <a:r>
              <a:rPr lang="en-US" dirty="0"/>
              <a:t>Tool Provided by Azure Portal for Role Assignment.   </a:t>
            </a:r>
          </a:p>
        </p:txBody>
      </p:sp>
    </p:spTree>
    <p:extLst>
      <p:ext uri="{BB962C8B-B14F-4D97-AF65-F5344CB8AC3E}">
        <p14:creationId xmlns:p14="http://schemas.microsoft.com/office/powerpoint/2010/main" val="3652535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EBD5-0AF3-7247-B960-FD04DD30E45F}"/>
              </a:ext>
            </a:extLst>
          </p:cNvPr>
          <p:cNvSpPr>
            <a:spLocks noGrp="1"/>
          </p:cNvSpPr>
          <p:nvPr>
            <p:ph type="title"/>
          </p:nvPr>
        </p:nvSpPr>
        <p:spPr/>
        <p:txBody>
          <a:bodyPr/>
          <a:lstStyle/>
          <a:p>
            <a:r>
              <a:rPr lang="en-US" dirty="0"/>
              <a:t>Azure Encryption </a:t>
            </a:r>
          </a:p>
        </p:txBody>
      </p:sp>
      <p:sp>
        <p:nvSpPr>
          <p:cNvPr id="3" name="Content Placeholder 2">
            <a:extLst>
              <a:ext uri="{FF2B5EF4-FFF2-40B4-BE49-F238E27FC236}">
                <a16:creationId xmlns:a16="http://schemas.microsoft.com/office/drawing/2014/main" id="{56082803-BCE3-454A-9CA6-E17D913761A9}"/>
              </a:ext>
            </a:extLst>
          </p:cNvPr>
          <p:cNvSpPr>
            <a:spLocks noGrp="1"/>
          </p:cNvSpPr>
          <p:nvPr>
            <p:ph idx="1"/>
          </p:nvPr>
        </p:nvSpPr>
        <p:spPr/>
        <p:txBody>
          <a:bodyPr/>
          <a:lstStyle/>
          <a:p>
            <a:r>
              <a:rPr lang="en-US" b="1" dirty="0"/>
              <a:t>Symmetric Encryption – </a:t>
            </a:r>
            <a:r>
              <a:rPr lang="en-US" dirty="0"/>
              <a:t>uses the same key for encrypting and Decrypting the data. </a:t>
            </a:r>
          </a:p>
          <a:p>
            <a:r>
              <a:rPr lang="en-US" b="1" dirty="0"/>
              <a:t>Asymmetric Encryption – </a:t>
            </a:r>
            <a:r>
              <a:rPr lang="en-US" dirty="0"/>
              <a:t>Uses a Public &amp; Private Key Pair. </a:t>
            </a:r>
          </a:p>
          <a:p>
            <a:r>
              <a:rPr lang="en-US" dirty="0"/>
              <a:t>Encryption at Rest is at Stored Data , This is supported for Blobs , Files etc. </a:t>
            </a:r>
          </a:p>
          <a:p>
            <a:pPr lvl="1"/>
            <a:r>
              <a:rPr lang="en-US" dirty="0"/>
              <a:t>Encrypt Virtual Machine Disk for Disk Encryption </a:t>
            </a:r>
          </a:p>
          <a:p>
            <a:pPr lvl="1"/>
            <a:r>
              <a:rPr lang="en-US" dirty="0"/>
              <a:t>TDE (</a:t>
            </a:r>
            <a:r>
              <a:rPr lang="en-US" dirty="0" err="1"/>
              <a:t>Transperant</a:t>
            </a:r>
            <a:r>
              <a:rPr lang="en-US" dirty="0"/>
              <a:t> Data Encryption) – for SQL Database. </a:t>
            </a:r>
          </a:p>
          <a:p>
            <a:r>
              <a:rPr lang="en-US" dirty="0"/>
              <a:t>Encryption in Transit is during Communication like HTTP / HTTPS, VPN for Secured Channel.  </a:t>
            </a:r>
          </a:p>
          <a:p>
            <a:endParaRPr lang="en-US" dirty="0"/>
          </a:p>
        </p:txBody>
      </p:sp>
    </p:spTree>
    <p:extLst>
      <p:ext uri="{BB962C8B-B14F-4D97-AF65-F5344CB8AC3E}">
        <p14:creationId xmlns:p14="http://schemas.microsoft.com/office/powerpoint/2010/main" val="256949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8009-4F03-6D47-BB51-EBC2CC5EDD44}"/>
              </a:ext>
            </a:extLst>
          </p:cNvPr>
          <p:cNvSpPr>
            <a:spLocks noGrp="1"/>
          </p:cNvSpPr>
          <p:nvPr>
            <p:ph type="title"/>
          </p:nvPr>
        </p:nvSpPr>
        <p:spPr/>
        <p:txBody>
          <a:bodyPr/>
          <a:lstStyle/>
          <a:p>
            <a:r>
              <a:rPr lang="en-US" dirty="0"/>
              <a:t>Cloud Computing </a:t>
            </a:r>
          </a:p>
        </p:txBody>
      </p:sp>
      <p:pic>
        <p:nvPicPr>
          <p:cNvPr id="4" name="Content Placeholder 3">
            <a:extLst>
              <a:ext uri="{FF2B5EF4-FFF2-40B4-BE49-F238E27FC236}">
                <a16:creationId xmlns:a16="http://schemas.microsoft.com/office/drawing/2014/main" id="{363F5962-A14F-714D-81AB-30D240F9DFFA}"/>
              </a:ext>
            </a:extLst>
          </p:cNvPr>
          <p:cNvPicPr>
            <a:picLocks noGrp="1" noChangeAspect="1"/>
          </p:cNvPicPr>
          <p:nvPr>
            <p:ph idx="1"/>
          </p:nvPr>
        </p:nvPicPr>
        <p:blipFill>
          <a:blip r:embed="rId2"/>
          <a:stretch>
            <a:fillRect/>
          </a:stretch>
        </p:blipFill>
        <p:spPr>
          <a:xfrm>
            <a:off x="4046857" y="1918167"/>
            <a:ext cx="3234725" cy="1605727"/>
          </a:xfrm>
          <a:prstGeom prst="rect">
            <a:avLst/>
          </a:prstGeom>
        </p:spPr>
      </p:pic>
      <p:sp>
        <p:nvSpPr>
          <p:cNvPr id="5" name="TextBox 4">
            <a:extLst>
              <a:ext uri="{FF2B5EF4-FFF2-40B4-BE49-F238E27FC236}">
                <a16:creationId xmlns:a16="http://schemas.microsoft.com/office/drawing/2014/main" id="{F64DCCE0-3BB9-3749-A2F3-A3B05AD6A9E8}"/>
              </a:ext>
            </a:extLst>
          </p:cNvPr>
          <p:cNvSpPr txBox="1"/>
          <p:nvPr/>
        </p:nvSpPr>
        <p:spPr>
          <a:xfrm>
            <a:off x="826994" y="4397188"/>
            <a:ext cx="11067453" cy="1200329"/>
          </a:xfrm>
          <a:prstGeom prst="rect">
            <a:avLst/>
          </a:prstGeom>
          <a:noFill/>
        </p:spPr>
        <p:txBody>
          <a:bodyPr wrap="none" rtlCol="0">
            <a:spAutoFit/>
          </a:bodyPr>
          <a:lstStyle/>
          <a:p>
            <a:pPr marL="285750" indent="-285750">
              <a:buFont typeface="Arial" panose="020B0604020202020204" pitchFamily="34" charset="0"/>
              <a:buChar char="•"/>
            </a:pPr>
            <a:r>
              <a:rPr lang="en-US" dirty="0"/>
              <a:t>Cloud Computing is the Delivery of Computing Services – Servers, Storage, Network, </a:t>
            </a:r>
          </a:p>
          <a:p>
            <a:r>
              <a:rPr lang="en-US" dirty="0"/>
              <a:t>Software , Analytics , Intelligence and more over the Internet (“THE CLOUD”) </a:t>
            </a:r>
          </a:p>
          <a:p>
            <a:pPr marL="285750" indent="-285750">
              <a:buFont typeface="Arial" panose="020B0604020202020204" pitchFamily="34" charset="0"/>
              <a:buChar char="•"/>
            </a:pPr>
            <a:r>
              <a:rPr lang="en-US" dirty="0"/>
              <a:t>Companies that offer these services are called Cloud Providers (AWS/Azure/GCP/OCI/IBM)</a:t>
            </a:r>
          </a:p>
          <a:p>
            <a:pPr marL="285750" indent="-285750">
              <a:buFont typeface="Arial" panose="020B0604020202020204" pitchFamily="34" charset="0"/>
              <a:buChar char="•"/>
            </a:pPr>
            <a:r>
              <a:rPr lang="en-US" dirty="0"/>
              <a:t>Typically Cloud Computing Services will be charged based on Usage (PAY AS YOU GO MODEL) </a:t>
            </a:r>
          </a:p>
        </p:txBody>
      </p:sp>
    </p:spTree>
    <p:extLst>
      <p:ext uri="{BB962C8B-B14F-4D97-AF65-F5344CB8AC3E}">
        <p14:creationId xmlns:p14="http://schemas.microsoft.com/office/powerpoint/2010/main" val="36563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D4C-D0F3-7B4E-83AD-C0C1AF8BE411}"/>
              </a:ext>
            </a:extLst>
          </p:cNvPr>
          <p:cNvSpPr>
            <a:spLocks noGrp="1"/>
          </p:cNvSpPr>
          <p:nvPr>
            <p:ph type="title"/>
          </p:nvPr>
        </p:nvSpPr>
        <p:spPr/>
        <p:txBody>
          <a:bodyPr/>
          <a:lstStyle/>
          <a:p>
            <a:r>
              <a:rPr lang="en-US" dirty="0"/>
              <a:t>Azure Policy </a:t>
            </a:r>
          </a:p>
        </p:txBody>
      </p:sp>
      <p:sp>
        <p:nvSpPr>
          <p:cNvPr id="3" name="Content Placeholder 2">
            <a:extLst>
              <a:ext uri="{FF2B5EF4-FFF2-40B4-BE49-F238E27FC236}">
                <a16:creationId xmlns:a16="http://schemas.microsoft.com/office/drawing/2014/main" id="{2E557C86-DC29-7A4A-9FCD-4455739D4143}"/>
              </a:ext>
            </a:extLst>
          </p:cNvPr>
          <p:cNvSpPr>
            <a:spLocks noGrp="1"/>
          </p:cNvSpPr>
          <p:nvPr>
            <p:ph idx="1"/>
          </p:nvPr>
        </p:nvSpPr>
        <p:spPr/>
        <p:txBody>
          <a:bodyPr>
            <a:normAutofit fontScale="85000" lnSpcReduction="10000"/>
          </a:bodyPr>
          <a:lstStyle/>
          <a:p>
            <a:r>
              <a:rPr lang="en-US" b="1" dirty="0"/>
              <a:t>Azure Policy</a:t>
            </a:r>
            <a:r>
              <a:rPr lang="en-US" dirty="0"/>
              <a:t> is a Service in Azure that you use to Define , Assign , and Manage Standards for resources in your environment. It can be used for Company wide standards. Savable as </a:t>
            </a:r>
            <a:r>
              <a:rPr lang="en-US" dirty="0" err="1"/>
              <a:t>json</a:t>
            </a:r>
            <a:r>
              <a:rPr lang="en-US" dirty="0"/>
              <a:t> format. </a:t>
            </a:r>
          </a:p>
          <a:p>
            <a:pPr lvl="1"/>
            <a:r>
              <a:rPr lang="en-US" dirty="0"/>
              <a:t>Allow Storage Accounts SKU </a:t>
            </a:r>
          </a:p>
          <a:p>
            <a:pPr lvl="1"/>
            <a:r>
              <a:rPr lang="en-US" dirty="0"/>
              <a:t>Allow Resource Type </a:t>
            </a:r>
          </a:p>
          <a:p>
            <a:pPr lvl="1"/>
            <a:r>
              <a:rPr lang="en-US" dirty="0"/>
              <a:t>Allowed Locations – </a:t>
            </a:r>
            <a:r>
              <a:rPr lang="en-US" dirty="0" err="1"/>
              <a:t>Eg</a:t>
            </a:r>
            <a:r>
              <a:rPr lang="en-US" dirty="0"/>
              <a:t> If Company is US Based, All things should be US based , if any one is creating outside of US, it will not allow. </a:t>
            </a:r>
          </a:p>
          <a:p>
            <a:pPr lvl="1"/>
            <a:r>
              <a:rPr lang="en-US" dirty="0"/>
              <a:t>Allowed Virtual Machine SKUs </a:t>
            </a:r>
          </a:p>
          <a:p>
            <a:r>
              <a:rPr lang="en-US" dirty="0"/>
              <a:t>Initiative – Definition set or Group of Policy Definitions to help track of your compliance state. </a:t>
            </a:r>
          </a:p>
          <a:p>
            <a:r>
              <a:rPr lang="en-US" dirty="0"/>
              <a:t>Azure Management Groups – Containers for Managing Access, Policies and Compliance across Multiple Azure Subscriptions. Management Groups Allow you to order your Azure Resources hierarchy into collections , which provide a further level of classification that is above the level of subscriptions.  </a:t>
            </a:r>
          </a:p>
        </p:txBody>
      </p:sp>
    </p:spTree>
    <p:extLst>
      <p:ext uri="{BB962C8B-B14F-4D97-AF65-F5344CB8AC3E}">
        <p14:creationId xmlns:p14="http://schemas.microsoft.com/office/powerpoint/2010/main" val="3704911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ACF0-2A87-0D45-9C74-3D7EA374C2F3}"/>
              </a:ext>
            </a:extLst>
          </p:cNvPr>
          <p:cNvSpPr>
            <a:spLocks noGrp="1"/>
          </p:cNvSpPr>
          <p:nvPr>
            <p:ph type="title"/>
          </p:nvPr>
        </p:nvSpPr>
        <p:spPr/>
        <p:txBody>
          <a:bodyPr/>
          <a:lstStyle/>
          <a:p>
            <a:r>
              <a:rPr lang="en-US" dirty="0"/>
              <a:t>Azure Blue Print </a:t>
            </a:r>
          </a:p>
        </p:txBody>
      </p:sp>
      <p:sp>
        <p:nvSpPr>
          <p:cNvPr id="3" name="Content Placeholder 2">
            <a:extLst>
              <a:ext uri="{FF2B5EF4-FFF2-40B4-BE49-F238E27FC236}">
                <a16:creationId xmlns:a16="http://schemas.microsoft.com/office/drawing/2014/main" id="{F385C738-9393-8747-971A-D4AAAD8A65C4}"/>
              </a:ext>
            </a:extLst>
          </p:cNvPr>
          <p:cNvSpPr>
            <a:spLocks noGrp="1"/>
          </p:cNvSpPr>
          <p:nvPr>
            <p:ph idx="1"/>
          </p:nvPr>
        </p:nvSpPr>
        <p:spPr/>
        <p:txBody>
          <a:bodyPr/>
          <a:lstStyle/>
          <a:p>
            <a:r>
              <a:rPr lang="en-US" b="1" dirty="0"/>
              <a:t>Azure Blueprint</a:t>
            </a:r>
            <a:r>
              <a:rPr lang="en-US" dirty="0"/>
              <a:t> allows you to define a repeatable set of Azure Resources that implement and adhere to your Organization Standards, Patterns and requirements. </a:t>
            </a:r>
          </a:p>
          <a:p>
            <a:r>
              <a:rPr lang="en-US" dirty="0"/>
              <a:t>Azure Resource Manager Templates to Deploy Resources , they have no relationship with the deployed Resources where as the blueprint can remain active. (Cloud formation Templates in Azure) </a:t>
            </a:r>
          </a:p>
        </p:txBody>
      </p:sp>
      <p:pic>
        <p:nvPicPr>
          <p:cNvPr id="4" name="Picture 3">
            <a:extLst>
              <a:ext uri="{FF2B5EF4-FFF2-40B4-BE49-F238E27FC236}">
                <a16:creationId xmlns:a16="http://schemas.microsoft.com/office/drawing/2014/main" id="{7CDA7463-CB02-3342-A65E-901C4D47A882}"/>
              </a:ext>
            </a:extLst>
          </p:cNvPr>
          <p:cNvPicPr>
            <a:picLocks noChangeAspect="1"/>
          </p:cNvPicPr>
          <p:nvPr/>
        </p:nvPicPr>
        <p:blipFill>
          <a:blip r:embed="rId2"/>
          <a:stretch>
            <a:fillRect/>
          </a:stretch>
        </p:blipFill>
        <p:spPr>
          <a:xfrm>
            <a:off x="2887351" y="4150658"/>
            <a:ext cx="5747601" cy="2627475"/>
          </a:xfrm>
          <a:prstGeom prst="rect">
            <a:avLst/>
          </a:prstGeom>
        </p:spPr>
      </p:pic>
    </p:spTree>
    <p:extLst>
      <p:ext uri="{BB962C8B-B14F-4D97-AF65-F5344CB8AC3E}">
        <p14:creationId xmlns:p14="http://schemas.microsoft.com/office/powerpoint/2010/main" val="2935935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4775-E2E7-524C-934D-AC9F86BFC3BC}"/>
              </a:ext>
            </a:extLst>
          </p:cNvPr>
          <p:cNvSpPr>
            <a:spLocks noGrp="1"/>
          </p:cNvSpPr>
          <p:nvPr>
            <p:ph type="title"/>
          </p:nvPr>
        </p:nvSpPr>
        <p:spPr>
          <a:xfrm>
            <a:off x="646111" y="452718"/>
            <a:ext cx="9404723" cy="923595"/>
          </a:xfrm>
        </p:spPr>
        <p:txBody>
          <a:bodyPr/>
          <a:lstStyle/>
          <a:p>
            <a:r>
              <a:rPr lang="en-US" dirty="0"/>
              <a:t>Compliance Manager 	</a:t>
            </a:r>
          </a:p>
        </p:txBody>
      </p:sp>
      <p:sp>
        <p:nvSpPr>
          <p:cNvPr id="3" name="Content Placeholder 2">
            <a:extLst>
              <a:ext uri="{FF2B5EF4-FFF2-40B4-BE49-F238E27FC236}">
                <a16:creationId xmlns:a16="http://schemas.microsoft.com/office/drawing/2014/main" id="{E19B4A90-51C5-2B45-A637-12EA23F6F669}"/>
              </a:ext>
            </a:extLst>
          </p:cNvPr>
          <p:cNvSpPr>
            <a:spLocks noGrp="1"/>
          </p:cNvSpPr>
          <p:nvPr>
            <p:ph idx="1"/>
          </p:nvPr>
        </p:nvSpPr>
        <p:spPr/>
        <p:txBody>
          <a:bodyPr>
            <a:normAutofit fontScale="92500" lnSpcReduction="10000"/>
          </a:bodyPr>
          <a:lstStyle/>
          <a:p>
            <a:r>
              <a:rPr lang="en-US" b="1" dirty="0"/>
              <a:t>Microsoft Privacy Statement –</a:t>
            </a:r>
            <a:r>
              <a:rPr lang="en-US" dirty="0"/>
              <a:t> Explains what personal Data Microsoft Process , How Microsoft Process it , and for what purposes. </a:t>
            </a:r>
          </a:p>
          <a:p>
            <a:r>
              <a:rPr lang="en-US" b="1" dirty="0"/>
              <a:t>Trust Center </a:t>
            </a:r>
            <a:r>
              <a:rPr lang="en-US" dirty="0"/>
              <a:t>is a Website resource containing information  and details about how Microsoft implements and supports security , Privacy , compliance , and transparency in all Microsoft Cloud Products and services , </a:t>
            </a:r>
            <a:r>
              <a:rPr lang="en-IN" dirty="0">
                <a:hlinkClick r:id="rId2"/>
              </a:rPr>
              <a:t>https://www.microsoft.com/en-us/trustcenter/default.aspx</a:t>
            </a:r>
            <a:endParaRPr lang="en-IN" dirty="0"/>
          </a:p>
          <a:p>
            <a:r>
              <a:rPr lang="en-IN" b="1" dirty="0"/>
              <a:t>Service Trust Portal – </a:t>
            </a:r>
            <a:r>
              <a:rPr lang="en-IN" dirty="0"/>
              <a:t>Hosts the compliance Manager service , and is the Microsoft public site for publishing audit reports and compliance related information relevant to Microsoft cloud services , </a:t>
            </a:r>
            <a:r>
              <a:rPr lang="en-IN" dirty="0">
                <a:hlinkClick r:id="rId3"/>
              </a:rPr>
              <a:t>https://servicetrust.Microsoft.com</a:t>
            </a:r>
            <a:r>
              <a:rPr lang="en-IN" dirty="0"/>
              <a:t>   </a:t>
            </a:r>
          </a:p>
          <a:p>
            <a:r>
              <a:rPr lang="en-IN" b="1" dirty="0"/>
              <a:t>Compliance Manager </a:t>
            </a:r>
            <a:r>
              <a:rPr lang="en-IN" dirty="0"/>
              <a:t>is a workflow based risk assessment dashboard within the trust portal that enables you to track, assign, and verify your organization’s regulatory compliance activities related to Microsoft Professional Services.  </a:t>
            </a:r>
            <a:endParaRPr lang="en-US" dirty="0"/>
          </a:p>
        </p:txBody>
      </p:sp>
    </p:spTree>
    <p:extLst>
      <p:ext uri="{BB962C8B-B14F-4D97-AF65-F5344CB8AC3E}">
        <p14:creationId xmlns:p14="http://schemas.microsoft.com/office/powerpoint/2010/main" val="3201772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44A7-4C81-8A4B-8507-8F25BBF81481}"/>
              </a:ext>
            </a:extLst>
          </p:cNvPr>
          <p:cNvSpPr>
            <a:spLocks noGrp="1"/>
          </p:cNvSpPr>
          <p:nvPr>
            <p:ph type="title"/>
          </p:nvPr>
        </p:nvSpPr>
        <p:spPr/>
        <p:txBody>
          <a:bodyPr/>
          <a:lstStyle/>
          <a:p>
            <a:r>
              <a:rPr lang="en-US" dirty="0"/>
              <a:t>Azure Cost Management – 25%  Questions. </a:t>
            </a:r>
          </a:p>
        </p:txBody>
      </p:sp>
      <p:sp>
        <p:nvSpPr>
          <p:cNvPr id="3" name="Content Placeholder 2">
            <a:extLst>
              <a:ext uri="{FF2B5EF4-FFF2-40B4-BE49-F238E27FC236}">
                <a16:creationId xmlns:a16="http://schemas.microsoft.com/office/drawing/2014/main" id="{235FF032-D360-7846-A339-6F5F2A15E661}"/>
              </a:ext>
            </a:extLst>
          </p:cNvPr>
          <p:cNvSpPr>
            <a:spLocks noGrp="1"/>
          </p:cNvSpPr>
          <p:nvPr>
            <p:ph idx="1"/>
          </p:nvPr>
        </p:nvSpPr>
        <p:spPr/>
        <p:txBody>
          <a:bodyPr>
            <a:normAutofit fontScale="92500" lnSpcReduction="20000"/>
          </a:bodyPr>
          <a:lstStyle/>
          <a:p>
            <a:r>
              <a:rPr lang="en-US" dirty="0"/>
              <a:t>Here are 3 Main Customer types on which the available the purchasing options for Azure Products</a:t>
            </a:r>
          </a:p>
          <a:p>
            <a:pPr lvl="1"/>
            <a:r>
              <a:rPr lang="en-US" dirty="0"/>
              <a:t>Enterprise </a:t>
            </a:r>
          </a:p>
          <a:p>
            <a:pPr lvl="1"/>
            <a:r>
              <a:rPr lang="en-US" dirty="0"/>
              <a:t>Web Direct </a:t>
            </a:r>
          </a:p>
          <a:p>
            <a:pPr lvl="1"/>
            <a:r>
              <a:rPr lang="en-US" dirty="0"/>
              <a:t>Cloud Solution Provider</a:t>
            </a:r>
          </a:p>
          <a:p>
            <a:pPr lvl="1"/>
            <a:endParaRPr lang="en-US" dirty="0"/>
          </a:p>
          <a:p>
            <a:pPr lvl="1"/>
            <a:r>
              <a:rPr lang="en-US" b="1" dirty="0"/>
              <a:t>Usage Meters - </a:t>
            </a:r>
            <a:r>
              <a:rPr lang="en-US" dirty="0"/>
              <a:t> Track the Resources usage and generate a usage record that is used to calculate bill on Monthly basis. This is based on many factors including the </a:t>
            </a:r>
            <a:r>
              <a:rPr lang="en-US" dirty="0" err="1"/>
              <a:t>vm</a:t>
            </a:r>
            <a:r>
              <a:rPr lang="en-US" dirty="0"/>
              <a:t>, data transfer IN/OUT , Disk , BLOB etc. </a:t>
            </a:r>
          </a:p>
          <a:p>
            <a:pPr lvl="1"/>
            <a:r>
              <a:rPr lang="en-US" b="1" dirty="0"/>
              <a:t>Factors effecting the cost – </a:t>
            </a:r>
          </a:p>
          <a:p>
            <a:pPr lvl="2"/>
            <a:r>
              <a:rPr lang="en-US" dirty="0"/>
              <a:t>Resource Type</a:t>
            </a:r>
          </a:p>
          <a:p>
            <a:pPr lvl="2"/>
            <a:r>
              <a:rPr lang="en-US" dirty="0"/>
              <a:t>Service Type – Ent, Web direct etc. </a:t>
            </a:r>
          </a:p>
          <a:p>
            <a:pPr lvl="2"/>
            <a:r>
              <a:rPr lang="en-US"/>
              <a:t>Location </a:t>
            </a:r>
            <a:endParaRPr lang="en-US" dirty="0"/>
          </a:p>
        </p:txBody>
      </p:sp>
    </p:spTree>
    <p:extLst>
      <p:ext uri="{BB962C8B-B14F-4D97-AF65-F5344CB8AC3E}">
        <p14:creationId xmlns:p14="http://schemas.microsoft.com/office/powerpoint/2010/main" val="3274935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D14E-2ED8-D242-987A-2CB6EB2B4BDE}"/>
              </a:ext>
            </a:extLst>
          </p:cNvPr>
          <p:cNvSpPr>
            <a:spLocks noGrp="1"/>
          </p:cNvSpPr>
          <p:nvPr>
            <p:ph type="title"/>
          </p:nvPr>
        </p:nvSpPr>
        <p:spPr/>
        <p:txBody>
          <a:bodyPr/>
          <a:lstStyle/>
          <a:p>
            <a:r>
              <a:rPr lang="en-US" dirty="0"/>
              <a:t>Azure Price Calculator</a:t>
            </a:r>
          </a:p>
        </p:txBody>
      </p:sp>
      <p:sp>
        <p:nvSpPr>
          <p:cNvPr id="3" name="Content Placeholder 2">
            <a:extLst>
              <a:ext uri="{FF2B5EF4-FFF2-40B4-BE49-F238E27FC236}">
                <a16:creationId xmlns:a16="http://schemas.microsoft.com/office/drawing/2014/main" id="{1A7AF49E-3524-824C-AA61-4A927DC5CA0F}"/>
              </a:ext>
            </a:extLst>
          </p:cNvPr>
          <p:cNvSpPr>
            <a:spLocks noGrp="1"/>
          </p:cNvSpPr>
          <p:nvPr>
            <p:ph idx="1"/>
          </p:nvPr>
        </p:nvSpPr>
        <p:spPr/>
        <p:txBody>
          <a:bodyPr/>
          <a:lstStyle/>
          <a:p>
            <a:r>
              <a:rPr lang="en-IN" dirty="0">
                <a:hlinkClick r:id="rId2"/>
              </a:rPr>
              <a:t>https://azure.microsoft.com/en-in/pricing/calculator/</a:t>
            </a:r>
            <a:endParaRPr lang="en-IN" dirty="0"/>
          </a:p>
          <a:p>
            <a:r>
              <a:rPr lang="en-IN" dirty="0"/>
              <a:t>Region, Tier, Billing Option, Support Options, Test/Prod etc. </a:t>
            </a:r>
          </a:p>
          <a:p>
            <a:r>
              <a:rPr lang="en-IN" dirty="0"/>
              <a:t>Products tab: This is where the Services are selected and estimated. </a:t>
            </a:r>
          </a:p>
          <a:p>
            <a:r>
              <a:rPr lang="en-IN" dirty="0"/>
              <a:t>Estimates:  Achieved estimates</a:t>
            </a:r>
          </a:p>
          <a:p>
            <a:r>
              <a:rPr lang="en-IN" dirty="0"/>
              <a:t>The estimates can be downloaded, Shared. </a:t>
            </a:r>
            <a:endParaRPr lang="en-US" dirty="0"/>
          </a:p>
        </p:txBody>
      </p:sp>
      <p:pic>
        <p:nvPicPr>
          <p:cNvPr id="4" name="Picture 3">
            <a:extLst>
              <a:ext uri="{FF2B5EF4-FFF2-40B4-BE49-F238E27FC236}">
                <a16:creationId xmlns:a16="http://schemas.microsoft.com/office/drawing/2014/main" id="{F035939A-5E5B-134A-8849-E9EFE2305D5C}"/>
              </a:ext>
            </a:extLst>
          </p:cNvPr>
          <p:cNvPicPr>
            <a:picLocks noChangeAspect="1"/>
          </p:cNvPicPr>
          <p:nvPr/>
        </p:nvPicPr>
        <p:blipFill>
          <a:blip r:embed="rId3"/>
          <a:stretch>
            <a:fillRect/>
          </a:stretch>
        </p:blipFill>
        <p:spPr>
          <a:xfrm>
            <a:off x="809469" y="4455701"/>
            <a:ext cx="4227396" cy="1992368"/>
          </a:xfrm>
          <a:prstGeom prst="rect">
            <a:avLst/>
          </a:prstGeom>
        </p:spPr>
      </p:pic>
      <p:pic>
        <p:nvPicPr>
          <p:cNvPr id="5" name="Picture 4">
            <a:extLst>
              <a:ext uri="{FF2B5EF4-FFF2-40B4-BE49-F238E27FC236}">
                <a16:creationId xmlns:a16="http://schemas.microsoft.com/office/drawing/2014/main" id="{5F438431-B9DE-9447-AAF3-B68A290C6442}"/>
              </a:ext>
            </a:extLst>
          </p:cNvPr>
          <p:cNvPicPr>
            <a:picLocks noChangeAspect="1"/>
          </p:cNvPicPr>
          <p:nvPr/>
        </p:nvPicPr>
        <p:blipFill>
          <a:blip r:embed="rId4"/>
          <a:stretch>
            <a:fillRect/>
          </a:stretch>
        </p:blipFill>
        <p:spPr>
          <a:xfrm>
            <a:off x="5456419" y="4312007"/>
            <a:ext cx="5272609" cy="2279755"/>
          </a:xfrm>
          <a:prstGeom prst="rect">
            <a:avLst/>
          </a:prstGeom>
        </p:spPr>
      </p:pic>
    </p:spTree>
    <p:extLst>
      <p:ext uri="{BB962C8B-B14F-4D97-AF65-F5344CB8AC3E}">
        <p14:creationId xmlns:p14="http://schemas.microsoft.com/office/powerpoint/2010/main" val="1286184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A8EC-0C58-714F-8811-04F0BF093569}"/>
              </a:ext>
            </a:extLst>
          </p:cNvPr>
          <p:cNvSpPr>
            <a:spLocks noGrp="1"/>
          </p:cNvSpPr>
          <p:nvPr>
            <p:ph type="title"/>
          </p:nvPr>
        </p:nvSpPr>
        <p:spPr/>
        <p:txBody>
          <a:bodyPr/>
          <a:lstStyle/>
          <a:p>
            <a:r>
              <a:rPr lang="en-US" dirty="0"/>
              <a:t>Azure Advisor </a:t>
            </a:r>
          </a:p>
        </p:txBody>
      </p:sp>
      <p:sp>
        <p:nvSpPr>
          <p:cNvPr id="3" name="Content Placeholder 2">
            <a:extLst>
              <a:ext uri="{FF2B5EF4-FFF2-40B4-BE49-F238E27FC236}">
                <a16:creationId xmlns:a16="http://schemas.microsoft.com/office/drawing/2014/main" id="{0E7827A9-D838-3B4A-8694-50B3F1D47675}"/>
              </a:ext>
            </a:extLst>
          </p:cNvPr>
          <p:cNvSpPr>
            <a:spLocks noGrp="1"/>
          </p:cNvSpPr>
          <p:nvPr>
            <p:ph idx="1"/>
          </p:nvPr>
        </p:nvSpPr>
        <p:spPr>
          <a:xfrm>
            <a:off x="646111" y="1262703"/>
            <a:ext cx="5424905" cy="5018176"/>
          </a:xfrm>
        </p:spPr>
        <p:txBody>
          <a:bodyPr>
            <a:normAutofit/>
          </a:bodyPr>
          <a:lstStyle/>
          <a:p>
            <a:r>
              <a:rPr lang="en-US" sz="1800" b="1" dirty="0"/>
              <a:t>Azure Advisor </a:t>
            </a:r>
            <a:r>
              <a:rPr lang="en-US" sz="1800" dirty="0"/>
              <a:t>is a </a:t>
            </a:r>
            <a:r>
              <a:rPr lang="en-US" sz="1800" b="1" dirty="0"/>
              <a:t>free service </a:t>
            </a:r>
            <a:r>
              <a:rPr lang="en-US" sz="1800" dirty="0"/>
              <a:t>built into Azure that provides recommendations on High Availability , Security , Performance and cost. </a:t>
            </a:r>
          </a:p>
          <a:p>
            <a:pPr lvl="1"/>
            <a:r>
              <a:rPr lang="en-US" sz="1600" dirty="0"/>
              <a:t>Suggest on Unused resources such as express route. </a:t>
            </a:r>
          </a:p>
          <a:p>
            <a:pPr lvl="1"/>
            <a:r>
              <a:rPr lang="en-US" sz="1600" dirty="0"/>
              <a:t>Buy Reserved instances instead of pay as you go. </a:t>
            </a:r>
          </a:p>
          <a:p>
            <a:pPr lvl="1"/>
            <a:r>
              <a:rPr lang="en-US" sz="1600" dirty="0"/>
              <a:t>Right Size of Resources. </a:t>
            </a:r>
          </a:p>
          <a:p>
            <a:r>
              <a:rPr lang="en-US" sz="1800" dirty="0"/>
              <a:t>Azure Cost Management is </a:t>
            </a:r>
            <a:r>
              <a:rPr lang="en-US" sz="1800" dirty="0" err="1"/>
              <a:t>anathor</a:t>
            </a:r>
            <a:r>
              <a:rPr lang="en-US" sz="1800" dirty="0"/>
              <a:t> free  built in Azure tool that can be used to gain greater insights. Tracks budget vs actual. </a:t>
            </a:r>
          </a:p>
          <a:p>
            <a:r>
              <a:rPr lang="en-US" sz="1800" dirty="0" err="1"/>
              <a:t>Cloudyn</a:t>
            </a:r>
            <a:r>
              <a:rPr lang="en-US" sz="1800" dirty="0"/>
              <a:t>, allows you to track cloud usage and expenditures for your Azure resources and other cloud providers. </a:t>
            </a:r>
          </a:p>
          <a:p>
            <a:endParaRPr lang="en-US" sz="1800" dirty="0"/>
          </a:p>
        </p:txBody>
      </p:sp>
      <p:pic>
        <p:nvPicPr>
          <p:cNvPr id="4" name="Picture 3">
            <a:extLst>
              <a:ext uri="{FF2B5EF4-FFF2-40B4-BE49-F238E27FC236}">
                <a16:creationId xmlns:a16="http://schemas.microsoft.com/office/drawing/2014/main" id="{05ACCEC7-356F-4D4F-8E06-4D206DFE1C20}"/>
              </a:ext>
            </a:extLst>
          </p:cNvPr>
          <p:cNvPicPr>
            <a:picLocks noChangeAspect="1"/>
          </p:cNvPicPr>
          <p:nvPr/>
        </p:nvPicPr>
        <p:blipFill>
          <a:blip r:embed="rId2"/>
          <a:stretch>
            <a:fillRect/>
          </a:stretch>
        </p:blipFill>
        <p:spPr>
          <a:xfrm>
            <a:off x="6882901" y="985187"/>
            <a:ext cx="4530375" cy="2342630"/>
          </a:xfrm>
          <a:prstGeom prst="rect">
            <a:avLst/>
          </a:prstGeom>
        </p:spPr>
      </p:pic>
      <p:pic>
        <p:nvPicPr>
          <p:cNvPr id="5" name="Picture 4">
            <a:extLst>
              <a:ext uri="{FF2B5EF4-FFF2-40B4-BE49-F238E27FC236}">
                <a16:creationId xmlns:a16="http://schemas.microsoft.com/office/drawing/2014/main" id="{AD47A4B3-33BD-6040-99B5-6492AE471238}"/>
              </a:ext>
            </a:extLst>
          </p:cNvPr>
          <p:cNvPicPr>
            <a:picLocks noChangeAspect="1"/>
          </p:cNvPicPr>
          <p:nvPr/>
        </p:nvPicPr>
        <p:blipFill>
          <a:blip r:embed="rId3"/>
          <a:stretch>
            <a:fillRect/>
          </a:stretch>
        </p:blipFill>
        <p:spPr>
          <a:xfrm>
            <a:off x="6368277" y="3711527"/>
            <a:ext cx="5559622" cy="2569352"/>
          </a:xfrm>
          <a:prstGeom prst="rect">
            <a:avLst/>
          </a:prstGeom>
        </p:spPr>
      </p:pic>
    </p:spTree>
    <p:extLst>
      <p:ext uri="{BB962C8B-B14F-4D97-AF65-F5344CB8AC3E}">
        <p14:creationId xmlns:p14="http://schemas.microsoft.com/office/powerpoint/2010/main" val="164873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20D9-70CB-6B4E-BF14-0D6359206008}"/>
              </a:ext>
            </a:extLst>
          </p:cNvPr>
          <p:cNvSpPr>
            <a:spLocks noGrp="1"/>
          </p:cNvSpPr>
          <p:nvPr>
            <p:ph type="title"/>
          </p:nvPr>
        </p:nvSpPr>
        <p:spPr>
          <a:xfrm>
            <a:off x="646111" y="452718"/>
            <a:ext cx="9404723" cy="821446"/>
          </a:xfrm>
        </p:spPr>
        <p:txBody>
          <a:bodyPr/>
          <a:lstStyle/>
          <a:p>
            <a:r>
              <a:rPr lang="en-US" dirty="0"/>
              <a:t>Total cost ownership 	</a:t>
            </a:r>
          </a:p>
        </p:txBody>
      </p:sp>
      <p:sp>
        <p:nvSpPr>
          <p:cNvPr id="3" name="Content Placeholder 2">
            <a:extLst>
              <a:ext uri="{FF2B5EF4-FFF2-40B4-BE49-F238E27FC236}">
                <a16:creationId xmlns:a16="http://schemas.microsoft.com/office/drawing/2014/main" id="{440A61E4-088D-9340-B7AE-B14D6108F117}"/>
              </a:ext>
            </a:extLst>
          </p:cNvPr>
          <p:cNvSpPr>
            <a:spLocks noGrp="1"/>
          </p:cNvSpPr>
          <p:nvPr>
            <p:ph idx="1"/>
          </p:nvPr>
        </p:nvSpPr>
        <p:spPr>
          <a:xfrm>
            <a:off x="998380" y="1438322"/>
            <a:ext cx="8946541" cy="1664643"/>
          </a:xfrm>
        </p:spPr>
        <p:txBody>
          <a:bodyPr/>
          <a:lstStyle/>
          <a:p>
            <a:r>
              <a:rPr lang="en-IN" dirty="0">
                <a:hlinkClick r:id="rId2"/>
              </a:rPr>
              <a:t>https://azure.microsoft.com/en-in/pricing/tco/calculator/</a:t>
            </a:r>
            <a:endParaRPr lang="en-IN" dirty="0"/>
          </a:p>
          <a:p>
            <a:r>
              <a:rPr lang="en-IN" dirty="0"/>
              <a:t>Includes total cost vs cloud </a:t>
            </a:r>
            <a:r>
              <a:rPr lang="en-IN" dirty="0" err="1"/>
              <a:t>comparision</a:t>
            </a:r>
            <a:r>
              <a:rPr lang="en-IN" dirty="0"/>
              <a:t>. Including the IT </a:t>
            </a:r>
            <a:r>
              <a:rPr lang="en-IN" dirty="0" err="1"/>
              <a:t>Labor</a:t>
            </a:r>
            <a:r>
              <a:rPr lang="en-IN" dirty="0"/>
              <a:t>, Licensing Costs. </a:t>
            </a:r>
          </a:p>
          <a:p>
            <a:r>
              <a:rPr lang="en-IN" dirty="0"/>
              <a:t>Four Groups are Servers, Databases, Storage, Networking. </a:t>
            </a:r>
            <a:endParaRPr lang="en-US" dirty="0"/>
          </a:p>
        </p:txBody>
      </p:sp>
      <p:sp>
        <p:nvSpPr>
          <p:cNvPr id="4" name="Title 1">
            <a:extLst>
              <a:ext uri="{FF2B5EF4-FFF2-40B4-BE49-F238E27FC236}">
                <a16:creationId xmlns:a16="http://schemas.microsoft.com/office/drawing/2014/main" id="{3D5610D2-6E9E-7B40-AB3A-DB63C1EA36E5}"/>
              </a:ext>
            </a:extLst>
          </p:cNvPr>
          <p:cNvSpPr txBox="1">
            <a:spLocks/>
          </p:cNvSpPr>
          <p:nvPr/>
        </p:nvSpPr>
        <p:spPr>
          <a:xfrm>
            <a:off x="540198" y="3408278"/>
            <a:ext cx="9404723" cy="82144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Saving Cost on Azure </a:t>
            </a:r>
          </a:p>
        </p:txBody>
      </p:sp>
      <p:sp>
        <p:nvSpPr>
          <p:cNvPr id="5" name="Content Placeholder 2">
            <a:extLst>
              <a:ext uri="{FF2B5EF4-FFF2-40B4-BE49-F238E27FC236}">
                <a16:creationId xmlns:a16="http://schemas.microsoft.com/office/drawing/2014/main" id="{E7823B8D-0EAD-0A40-B034-6E214A1075C1}"/>
              </a:ext>
            </a:extLst>
          </p:cNvPr>
          <p:cNvSpPr txBox="1">
            <a:spLocks/>
          </p:cNvSpPr>
          <p:nvPr/>
        </p:nvSpPr>
        <p:spPr>
          <a:xfrm>
            <a:off x="1104293" y="4229724"/>
            <a:ext cx="10618015" cy="236594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Use Azure Credits – Monthly Credit by Azure By Level. </a:t>
            </a:r>
          </a:p>
          <a:p>
            <a:r>
              <a:rPr lang="en-US" dirty="0"/>
              <a:t>Use Spending limits – Use Prepaid like Scenario</a:t>
            </a:r>
          </a:p>
          <a:p>
            <a:r>
              <a:rPr lang="en-US" dirty="0"/>
              <a:t>Use Reserved instances – Buy ahead and get discount for 1-3 year commitment, 80% cheaper. </a:t>
            </a:r>
          </a:p>
          <a:p>
            <a:r>
              <a:rPr lang="en-US" dirty="0"/>
              <a:t>Choose Low Cost Regions but beware of the data transmission cost. </a:t>
            </a:r>
          </a:p>
          <a:p>
            <a:r>
              <a:rPr lang="en-US" dirty="0"/>
              <a:t>Right Size of VMS</a:t>
            </a:r>
          </a:p>
          <a:p>
            <a:r>
              <a:rPr lang="en-US" dirty="0"/>
              <a:t>Shutdown or delete VM when no use. </a:t>
            </a:r>
          </a:p>
          <a:p>
            <a:r>
              <a:rPr lang="en-US" dirty="0"/>
              <a:t>Migrate to PAAS or SAAS </a:t>
            </a:r>
          </a:p>
        </p:txBody>
      </p:sp>
    </p:spTree>
    <p:extLst>
      <p:ext uri="{BB962C8B-B14F-4D97-AF65-F5344CB8AC3E}">
        <p14:creationId xmlns:p14="http://schemas.microsoft.com/office/powerpoint/2010/main" val="3146355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2019-972E-9242-8697-BEFFAC5BBA54}"/>
              </a:ext>
            </a:extLst>
          </p:cNvPr>
          <p:cNvSpPr>
            <a:spLocks noGrp="1"/>
          </p:cNvSpPr>
          <p:nvPr>
            <p:ph type="title"/>
          </p:nvPr>
        </p:nvSpPr>
        <p:spPr/>
        <p:txBody>
          <a:bodyPr/>
          <a:lstStyle/>
          <a:p>
            <a:r>
              <a:rPr lang="en-US" dirty="0"/>
              <a:t>Repurposing License on Azure </a:t>
            </a:r>
          </a:p>
        </p:txBody>
      </p:sp>
      <p:sp>
        <p:nvSpPr>
          <p:cNvPr id="3" name="Content Placeholder 2">
            <a:extLst>
              <a:ext uri="{FF2B5EF4-FFF2-40B4-BE49-F238E27FC236}">
                <a16:creationId xmlns:a16="http://schemas.microsoft.com/office/drawing/2014/main" id="{23AEA81C-4DE1-534A-8B6D-20BB5918E72B}"/>
              </a:ext>
            </a:extLst>
          </p:cNvPr>
          <p:cNvSpPr>
            <a:spLocks noGrp="1"/>
          </p:cNvSpPr>
          <p:nvPr>
            <p:ph idx="1"/>
          </p:nvPr>
        </p:nvSpPr>
        <p:spPr/>
        <p:txBody>
          <a:bodyPr/>
          <a:lstStyle/>
          <a:p>
            <a:r>
              <a:rPr lang="en-US" dirty="0"/>
              <a:t>Azure Hybrid Benefit gives customers the right to use windows server licenses for virtual machines on Azure. </a:t>
            </a:r>
          </a:p>
          <a:p>
            <a:r>
              <a:rPr lang="en-US" dirty="0"/>
              <a:t>Azure Hybrid benefit for SQL Enables you to use SQL Server licenses with active software Assurance to pay a reduced rate. </a:t>
            </a:r>
          </a:p>
          <a:p>
            <a:r>
              <a:rPr lang="en-US" dirty="0"/>
              <a:t>Use Dev/Test Subscription offers – charges the Linux rate only. </a:t>
            </a:r>
          </a:p>
          <a:p>
            <a:r>
              <a:rPr lang="en-US" dirty="0"/>
              <a:t>Bringing your own license (BYOL) – images off the Azure Market Place, giving you the ability to take advantage of these unused licenses and reduce your Azure VM Cost. </a:t>
            </a:r>
          </a:p>
          <a:p>
            <a:r>
              <a:rPr lang="en-US" dirty="0"/>
              <a:t>SQL Server Developer edition is a free product for Non Production use. </a:t>
            </a:r>
          </a:p>
        </p:txBody>
      </p:sp>
    </p:spTree>
    <p:extLst>
      <p:ext uri="{BB962C8B-B14F-4D97-AF65-F5344CB8AC3E}">
        <p14:creationId xmlns:p14="http://schemas.microsoft.com/office/powerpoint/2010/main" val="1007019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8BDC-D49F-3C4B-8C36-2EE8C040F3CB}"/>
              </a:ext>
            </a:extLst>
          </p:cNvPr>
          <p:cNvSpPr>
            <a:spLocks noGrp="1"/>
          </p:cNvSpPr>
          <p:nvPr>
            <p:ph type="title"/>
          </p:nvPr>
        </p:nvSpPr>
        <p:spPr/>
        <p:txBody>
          <a:bodyPr/>
          <a:lstStyle/>
          <a:p>
            <a:r>
              <a:rPr lang="en-US" dirty="0"/>
              <a:t>Important Links and References	</a:t>
            </a:r>
          </a:p>
        </p:txBody>
      </p:sp>
      <p:sp>
        <p:nvSpPr>
          <p:cNvPr id="3" name="Content Placeholder 2">
            <a:extLst>
              <a:ext uri="{FF2B5EF4-FFF2-40B4-BE49-F238E27FC236}">
                <a16:creationId xmlns:a16="http://schemas.microsoft.com/office/drawing/2014/main" id="{D3076B8C-0D0D-5F44-A173-994CC766813F}"/>
              </a:ext>
            </a:extLst>
          </p:cNvPr>
          <p:cNvSpPr>
            <a:spLocks noGrp="1"/>
          </p:cNvSpPr>
          <p:nvPr>
            <p:ph idx="1"/>
          </p:nvPr>
        </p:nvSpPr>
        <p:spPr/>
        <p:txBody>
          <a:bodyPr>
            <a:normAutofit fontScale="77500" lnSpcReduction="20000"/>
          </a:bodyPr>
          <a:lstStyle/>
          <a:p>
            <a:r>
              <a:rPr lang="en-US" dirty="0"/>
              <a:t>Azure Documentation - </a:t>
            </a:r>
            <a:r>
              <a:rPr lang="en-IN" dirty="0">
                <a:hlinkClick r:id="rId2"/>
              </a:rPr>
              <a:t>https://docs.microsoft.com/en-gb/azure/</a:t>
            </a:r>
            <a:endParaRPr lang="en-IN" dirty="0"/>
          </a:p>
          <a:p>
            <a:r>
              <a:rPr lang="en-IN" dirty="0"/>
              <a:t>Azure Portal – </a:t>
            </a:r>
            <a:r>
              <a:rPr lang="en-IN" dirty="0">
                <a:hlinkClick r:id="rId3"/>
              </a:rPr>
              <a:t>https://portal.azure.com/</a:t>
            </a:r>
            <a:endParaRPr lang="en-US" dirty="0"/>
          </a:p>
          <a:p>
            <a:r>
              <a:rPr lang="en-US" dirty="0"/>
              <a:t>Azure Public &amp; Private Preview is possible – </a:t>
            </a:r>
            <a:r>
              <a:rPr lang="en-US" dirty="0">
                <a:hlinkClick r:id="rId4"/>
              </a:rPr>
              <a:t>https://preview.portal.azure.com</a:t>
            </a:r>
            <a:r>
              <a:rPr lang="en-US" dirty="0"/>
              <a:t> </a:t>
            </a:r>
          </a:p>
          <a:p>
            <a:r>
              <a:rPr lang="en-US" dirty="0"/>
              <a:t>All Azure Services - </a:t>
            </a:r>
            <a:r>
              <a:rPr lang="en-IN" dirty="0">
                <a:hlinkClick r:id="rId5"/>
              </a:rPr>
              <a:t>https://docs.microsoft.com/en-gb/azure/#pivot=products&amp;panel=all</a:t>
            </a:r>
            <a:endParaRPr lang="en-IN" dirty="0"/>
          </a:p>
          <a:p>
            <a:r>
              <a:rPr lang="en-IN" dirty="0"/>
              <a:t>SDK </a:t>
            </a:r>
            <a:r>
              <a:rPr lang="en-IN" dirty="0">
                <a:sym typeface="Wingdings" pitchFamily="2" charset="2"/>
              </a:rPr>
              <a:t> </a:t>
            </a:r>
            <a:r>
              <a:rPr lang="en-IN" dirty="0">
                <a:hlinkClick r:id="rId6"/>
              </a:rPr>
              <a:t>https://docs.microsoft.com/en-gb/azure/#pivot=sdkstools</a:t>
            </a:r>
            <a:endParaRPr lang="en-IN" dirty="0"/>
          </a:p>
          <a:p>
            <a:r>
              <a:rPr lang="en-IN" dirty="0"/>
              <a:t>Architecture Suggestions &amp; Arch </a:t>
            </a:r>
            <a:r>
              <a:rPr lang="en-IN" dirty="0" err="1"/>
              <a:t>Center</a:t>
            </a:r>
            <a:r>
              <a:rPr lang="en-IN" dirty="0"/>
              <a:t> </a:t>
            </a:r>
            <a:r>
              <a:rPr lang="en-IN" dirty="0">
                <a:sym typeface="Wingdings" pitchFamily="2" charset="2"/>
              </a:rPr>
              <a:t> </a:t>
            </a:r>
            <a:r>
              <a:rPr lang="en-IN" dirty="0">
                <a:hlinkClick r:id="rId7"/>
              </a:rPr>
              <a:t>https://docs.microsoft.com/en-gb/azure/#pivot=architecture</a:t>
            </a:r>
            <a:endParaRPr lang="en-IN" dirty="0"/>
          </a:p>
          <a:p>
            <a:r>
              <a:rPr lang="en-IN" dirty="0"/>
              <a:t>Advanced Threat Protection </a:t>
            </a:r>
            <a:r>
              <a:rPr lang="en-IN" dirty="0">
                <a:sym typeface="Wingdings" pitchFamily="2" charset="2"/>
              </a:rPr>
              <a:t> </a:t>
            </a:r>
            <a:r>
              <a:rPr lang="en-IN" dirty="0">
                <a:sym typeface="Wingdings" pitchFamily="2" charset="2"/>
                <a:hlinkClick r:id="rId8"/>
              </a:rPr>
              <a:t>https://portal.atp.azure.com</a:t>
            </a:r>
            <a:r>
              <a:rPr lang="en-IN" dirty="0">
                <a:sym typeface="Wingdings" pitchFamily="2" charset="2"/>
              </a:rPr>
              <a:t> </a:t>
            </a:r>
          </a:p>
          <a:p>
            <a:r>
              <a:rPr lang="en-IN" dirty="0">
                <a:sym typeface="Wingdings" pitchFamily="2" charset="2"/>
              </a:rPr>
              <a:t>Microsoft Trust </a:t>
            </a:r>
            <a:r>
              <a:rPr lang="en-IN" dirty="0" err="1">
                <a:sym typeface="Wingdings" pitchFamily="2" charset="2"/>
              </a:rPr>
              <a:t>Center</a:t>
            </a:r>
            <a:r>
              <a:rPr lang="en-IN" dirty="0">
                <a:sym typeface="Wingdings" pitchFamily="2" charset="2"/>
              </a:rPr>
              <a:t>  </a:t>
            </a:r>
            <a:r>
              <a:rPr lang="en-IN" dirty="0">
                <a:hlinkClick r:id="rId9"/>
              </a:rPr>
              <a:t>https://www.microsoft.com/en-us/trustcenter/default.aspx</a:t>
            </a:r>
            <a:endParaRPr lang="en-IN" dirty="0"/>
          </a:p>
          <a:p>
            <a:r>
              <a:rPr lang="en-IN" dirty="0"/>
              <a:t>STP Service Trust Portal (It has Reports) </a:t>
            </a:r>
            <a:r>
              <a:rPr lang="en-IN" dirty="0">
                <a:sym typeface="Wingdings" pitchFamily="2" charset="2"/>
              </a:rPr>
              <a:t> </a:t>
            </a:r>
            <a:r>
              <a:rPr lang="en-IN" dirty="0">
                <a:hlinkClick r:id="rId10"/>
              </a:rPr>
              <a:t>https://servicetrust.microsoft.com/</a:t>
            </a:r>
            <a:r>
              <a:rPr lang="en-IN" dirty="0"/>
              <a:t> </a:t>
            </a:r>
          </a:p>
          <a:p>
            <a:r>
              <a:rPr lang="en-IN" dirty="0"/>
              <a:t>Azure Pricing Calculator - </a:t>
            </a:r>
            <a:r>
              <a:rPr lang="en-IN" dirty="0">
                <a:hlinkClick r:id="rId11"/>
              </a:rPr>
              <a:t>https://azure.microsoft.com/en-in/pricing/calculator/</a:t>
            </a:r>
            <a:endParaRPr lang="en-IN" dirty="0"/>
          </a:p>
          <a:p>
            <a:r>
              <a:rPr lang="en-IN" dirty="0"/>
              <a:t>Total Cost Ownership - </a:t>
            </a:r>
            <a:r>
              <a:rPr lang="en-IN" dirty="0">
                <a:hlinkClick r:id="rId12"/>
              </a:rPr>
              <a:t>https://azure.microsoft.com/en-in/pricing/tco/calculator/</a:t>
            </a:r>
            <a:endParaRPr lang="en-IN" dirty="0"/>
          </a:p>
          <a:p>
            <a:pPr marL="0" indent="0">
              <a:buNone/>
            </a:pPr>
            <a:endParaRPr lang="en-IN" dirty="0"/>
          </a:p>
          <a:p>
            <a:endParaRPr lang="en-US" dirty="0"/>
          </a:p>
          <a:p>
            <a:pPr marL="0" indent="0">
              <a:buNone/>
            </a:pPr>
            <a:endParaRPr lang="en-IN" dirty="0"/>
          </a:p>
        </p:txBody>
      </p:sp>
    </p:spTree>
    <p:extLst>
      <p:ext uri="{BB962C8B-B14F-4D97-AF65-F5344CB8AC3E}">
        <p14:creationId xmlns:p14="http://schemas.microsoft.com/office/powerpoint/2010/main" val="321730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0B04-D824-3D4D-9B1B-93CDF6AD908C}"/>
              </a:ext>
            </a:extLst>
          </p:cNvPr>
          <p:cNvSpPr>
            <a:spLocks noGrp="1"/>
          </p:cNvSpPr>
          <p:nvPr>
            <p:ph type="title"/>
          </p:nvPr>
        </p:nvSpPr>
        <p:spPr/>
        <p:txBody>
          <a:bodyPr/>
          <a:lstStyle/>
          <a:p>
            <a:r>
              <a:rPr lang="en-US" dirty="0"/>
              <a:t>Benefits	of Cloud Computing </a:t>
            </a:r>
          </a:p>
        </p:txBody>
      </p:sp>
      <p:sp>
        <p:nvSpPr>
          <p:cNvPr id="3" name="Content Placeholder 2">
            <a:extLst>
              <a:ext uri="{FF2B5EF4-FFF2-40B4-BE49-F238E27FC236}">
                <a16:creationId xmlns:a16="http://schemas.microsoft.com/office/drawing/2014/main" id="{7F50277A-14D9-4E4C-8357-F4C161A3DF68}"/>
              </a:ext>
            </a:extLst>
          </p:cNvPr>
          <p:cNvSpPr>
            <a:spLocks noGrp="1"/>
          </p:cNvSpPr>
          <p:nvPr>
            <p:ph idx="1"/>
          </p:nvPr>
        </p:nvSpPr>
        <p:spPr/>
        <p:txBody>
          <a:bodyPr/>
          <a:lstStyle/>
          <a:p>
            <a:r>
              <a:rPr lang="en-US" dirty="0"/>
              <a:t>COST  - Hugely Reduce </a:t>
            </a:r>
            <a:r>
              <a:rPr lang="en-US" dirty="0" err="1"/>
              <a:t>Captial</a:t>
            </a:r>
            <a:r>
              <a:rPr lang="en-US" dirty="0"/>
              <a:t> Costs for Buying H/w &amp; S/w </a:t>
            </a:r>
          </a:p>
          <a:p>
            <a:r>
              <a:rPr lang="en-US" dirty="0"/>
              <a:t>SPEED – Resources can be provisioned in Minutes with few mouse clicks</a:t>
            </a:r>
          </a:p>
          <a:p>
            <a:r>
              <a:rPr lang="en-US" dirty="0"/>
              <a:t>SCALABILITY – Resources can be scaled up and down with in mins according to Business Requirements. </a:t>
            </a:r>
          </a:p>
          <a:p>
            <a:r>
              <a:rPr lang="en-US" dirty="0"/>
              <a:t>PRODUCTIVITY – Cloud Computing Takes out H/w Setup, Patching </a:t>
            </a:r>
            <a:r>
              <a:rPr lang="en-US" dirty="0" err="1"/>
              <a:t>etc</a:t>
            </a:r>
            <a:r>
              <a:rPr lang="en-US" dirty="0"/>
              <a:t>, so IT Team can focus on Achieving Business Goals. </a:t>
            </a:r>
          </a:p>
          <a:p>
            <a:r>
              <a:rPr lang="en-US" dirty="0"/>
              <a:t>RELIABILITY – Cloud Computing makes Data Backup , DR &amp; Business Continuity Less expensive and faster Recovery.  </a:t>
            </a:r>
          </a:p>
          <a:p>
            <a:r>
              <a:rPr lang="en-US" dirty="0"/>
              <a:t>SECURITY – Various Security Levels, Various Policies/Technology Based Controls that strengthen Security Posture Overall. </a:t>
            </a:r>
          </a:p>
        </p:txBody>
      </p:sp>
    </p:spTree>
    <p:extLst>
      <p:ext uri="{BB962C8B-B14F-4D97-AF65-F5344CB8AC3E}">
        <p14:creationId xmlns:p14="http://schemas.microsoft.com/office/powerpoint/2010/main" val="13875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0D6A-0FFB-C64B-926C-E34663CF0732}"/>
              </a:ext>
            </a:extLst>
          </p:cNvPr>
          <p:cNvSpPr>
            <a:spLocks noGrp="1"/>
          </p:cNvSpPr>
          <p:nvPr>
            <p:ph type="title"/>
          </p:nvPr>
        </p:nvSpPr>
        <p:spPr/>
        <p:txBody>
          <a:bodyPr/>
          <a:lstStyle/>
          <a:p>
            <a:r>
              <a:rPr lang="en-US" dirty="0"/>
              <a:t>Types of Cloud Computing </a:t>
            </a:r>
          </a:p>
        </p:txBody>
      </p:sp>
      <p:sp>
        <p:nvSpPr>
          <p:cNvPr id="3" name="Content Placeholder 2">
            <a:extLst>
              <a:ext uri="{FF2B5EF4-FFF2-40B4-BE49-F238E27FC236}">
                <a16:creationId xmlns:a16="http://schemas.microsoft.com/office/drawing/2014/main" id="{B5E63208-FCE4-9642-99C5-2173E76F9D45}"/>
              </a:ext>
            </a:extLst>
          </p:cNvPr>
          <p:cNvSpPr>
            <a:spLocks noGrp="1"/>
          </p:cNvSpPr>
          <p:nvPr>
            <p:ph idx="1"/>
          </p:nvPr>
        </p:nvSpPr>
        <p:spPr/>
        <p:txBody>
          <a:bodyPr>
            <a:normAutofit/>
          </a:bodyPr>
          <a:lstStyle/>
          <a:p>
            <a:pPr marL="457200" indent="-457200">
              <a:buFont typeface="+mj-lt"/>
              <a:buAutoNum type="arabicPeriod"/>
            </a:pPr>
            <a:r>
              <a:rPr lang="en-US" b="1" dirty="0"/>
              <a:t>Public Cloud  - </a:t>
            </a:r>
            <a:r>
              <a:rPr lang="en-IN" dirty="0"/>
              <a:t>Public clouds are owned and operated by a third-party cloud service provider, which delivers computing resources such as servers and storage over the Internet.</a:t>
            </a:r>
            <a:endParaRPr lang="en-US" dirty="0"/>
          </a:p>
          <a:p>
            <a:pPr marL="457200" indent="-457200">
              <a:buFont typeface="+mj-lt"/>
              <a:buAutoNum type="arabicPeriod"/>
            </a:pPr>
            <a:r>
              <a:rPr lang="en-US" b="1" dirty="0"/>
              <a:t>Private Cloud – </a:t>
            </a:r>
            <a:r>
              <a:rPr lang="en-US" dirty="0"/>
              <a:t>P</a:t>
            </a:r>
            <a:r>
              <a:rPr lang="en-IN" dirty="0" err="1"/>
              <a:t>rivate</a:t>
            </a:r>
            <a:r>
              <a:rPr lang="en-IN" dirty="0"/>
              <a:t> cloud refers to cloud computing resources used exclusively by a single business or organization. A private cloud can be physically located on the company’s on-site </a:t>
            </a:r>
            <a:r>
              <a:rPr lang="en-IN" dirty="0" err="1"/>
              <a:t>datacenter</a:t>
            </a:r>
            <a:r>
              <a:rPr lang="en-IN" dirty="0"/>
              <a:t>. Some companies also pay third-party service providers to host their private cloud. </a:t>
            </a:r>
            <a:endParaRPr lang="en-US" dirty="0"/>
          </a:p>
          <a:p>
            <a:pPr marL="457200" indent="-457200">
              <a:buFont typeface="+mj-lt"/>
              <a:buAutoNum type="arabicPeriod"/>
            </a:pPr>
            <a:r>
              <a:rPr lang="en-US" b="1" dirty="0"/>
              <a:t>Hybrid Cloud - </a:t>
            </a:r>
            <a:r>
              <a:rPr lang="en-IN" dirty="0"/>
              <a:t>Hybrid clouds combine public and private clouds, bound together by technology that allows data and applications to be shared between them. hybrid cloud gives businesses greater flexibility and more deployment options.</a:t>
            </a:r>
          </a:p>
          <a:p>
            <a:endParaRPr lang="en-US" dirty="0"/>
          </a:p>
        </p:txBody>
      </p:sp>
    </p:spTree>
    <p:extLst>
      <p:ext uri="{BB962C8B-B14F-4D97-AF65-F5344CB8AC3E}">
        <p14:creationId xmlns:p14="http://schemas.microsoft.com/office/powerpoint/2010/main" val="14773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4DE3-3EF5-FB4A-9333-19D7EC04DFC0}"/>
              </a:ext>
            </a:extLst>
          </p:cNvPr>
          <p:cNvSpPr>
            <a:spLocks noGrp="1"/>
          </p:cNvSpPr>
          <p:nvPr>
            <p:ph type="title"/>
          </p:nvPr>
        </p:nvSpPr>
        <p:spPr/>
        <p:txBody>
          <a:bodyPr/>
          <a:lstStyle/>
          <a:p>
            <a:r>
              <a:rPr lang="en-US" dirty="0"/>
              <a:t>Models </a:t>
            </a:r>
          </a:p>
        </p:txBody>
      </p:sp>
      <p:pic>
        <p:nvPicPr>
          <p:cNvPr id="4" name="Content Placeholder 3">
            <a:extLst>
              <a:ext uri="{FF2B5EF4-FFF2-40B4-BE49-F238E27FC236}">
                <a16:creationId xmlns:a16="http://schemas.microsoft.com/office/drawing/2014/main" id="{7E9B6BF4-B64A-4748-9340-EC035BC0EA8F}"/>
              </a:ext>
            </a:extLst>
          </p:cNvPr>
          <p:cNvPicPr>
            <a:picLocks noGrp="1" noChangeAspect="1"/>
          </p:cNvPicPr>
          <p:nvPr>
            <p:ph idx="1"/>
          </p:nvPr>
        </p:nvPicPr>
        <p:blipFill>
          <a:blip r:embed="rId2"/>
          <a:stretch>
            <a:fillRect/>
          </a:stretch>
        </p:blipFill>
        <p:spPr>
          <a:xfrm>
            <a:off x="1331913" y="1341302"/>
            <a:ext cx="8947150" cy="2821445"/>
          </a:xfrm>
          <a:prstGeom prst="rect">
            <a:avLst/>
          </a:prstGeom>
        </p:spPr>
      </p:pic>
      <p:sp>
        <p:nvSpPr>
          <p:cNvPr id="5" name="TextBox 4">
            <a:extLst>
              <a:ext uri="{FF2B5EF4-FFF2-40B4-BE49-F238E27FC236}">
                <a16:creationId xmlns:a16="http://schemas.microsoft.com/office/drawing/2014/main" id="{FEFA22D2-FB90-D943-B44E-6A716FE00A73}"/>
              </a:ext>
            </a:extLst>
          </p:cNvPr>
          <p:cNvSpPr txBox="1"/>
          <p:nvPr/>
        </p:nvSpPr>
        <p:spPr>
          <a:xfrm>
            <a:off x="712692" y="4303239"/>
            <a:ext cx="10838331" cy="2585323"/>
          </a:xfrm>
          <a:prstGeom prst="rect">
            <a:avLst/>
          </a:prstGeom>
          <a:noFill/>
        </p:spPr>
        <p:txBody>
          <a:bodyPr wrap="square" rtlCol="0">
            <a:spAutoFit/>
          </a:bodyPr>
          <a:lstStyle/>
          <a:p>
            <a:pPr marL="342900" indent="-342900">
              <a:buAutoNum type="arabicPeriod"/>
            </a:pPr>
            <a:r>
              <a:rPr lang="en-US" b="1" dirty="0"/>
              <a:t>Infrastructure as Service (IAAS) - </a:t>
            </a:r>
            <a:r>
              <a:rPr lang="en-IN" dirty="0"/>
              <a:t>With IaaS, you rent IT infrastructure - servers and  </a:t>
            </a:r>
          </a:p>
          <a:p>
            <a:r>
              <a:rPr lang="en-IN" dirty="0"/>
              <a:t>     virtual machines (VMs), storage, networks, operating systems from a cloud provider     </a:t>
            </a:r>
          </a:p>
          <a:p>
            <a:r>
              <a:rPr lang="en-IN" dirty="0"/>
              <a:t>     on a pay-as-you-go basis</a:t>
            </a:r>
          </a:p>
          <a:p>
            <a:r>
              <a:rPr lang="en-IN" dirty="0"/>
              <a:t>2. </a:t>
            </a:r>
            <a:r>
              <a:rPr lang="en-IN" b="1" dirty="0"/>
              <a:t>Platform as a Service (PAAS) – </a:t>
            </a:r>
            <a:r>
              <a:rPr lang="en-IN" dirty="0"/>
              <a:t>Platform as a service (PaaS) refers to cloud computing</a:t>
            </a:r>
          </a:p>
          <a:p>
            <a:r>
              <a:rPr lang="en-IN" dirty="0"/>
              <a:t>    services that supply an on-demand environment for developing, testing, delivering and </a:t>
            </a:r>
          </a:p>
          <a:p>
            <a:r>
              <a:rPr lang="en-IN" dirty="0"/>
              <a:t>    managing software applications</a:t>
            </a:r>
          </a:p>
          <a:p>
            <a:r>
              <a:rPr lang="en-IN" dirty="0"/>
              <a:t>3. </a:t>
            </a:r>
            <a:r>
              <a:rPr lang="en-IN" b="1" dirty="0"/>
              <a:t>Software as a Service (SAAS) - </a:t>
            </a:r>
            <a:r>
              <a:rPr lang="en-IN" dirty="0"/>
              <a:t>Software as a service (SaaS) is a method for delivering </a:t>
            </a:r>
          </a:p>
          <a:p>
            <a:r>
              <a:rPr lang="en-IN" dirty="0"/>
              <a:t>    software applications over the Internet, on demand and typically on a subscription basis.</a:t>
            </a:r>
          </a:p>
          <a:p>
            <a:endParaRPr lang="en-IN" b="1" dirty="0"/>
          </a:p>
        </p:txBody>
      </p:sp>
    </p:spTree>
    <p:extLst>
      <p:ext uri="{BB962C8B-B14F-4D97-AF65-F5344CB8AC3E}">
        <p14:creationId xmlns:p14="http://schemas.microsoft.com/office/powerpoint/2010/main" val="7827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7657-4C90-B74A-B44F-FA06C30E8CBE}"/>
              </a:ext>
            </a:extLst>
          </p:cNvPr>
          <p:cNvSpPr>
            <a:spLocks noGrp="1"/>
          </p:cNvSpPr>
          <p:nvPr>
            <p:ph type="title"/>
          </p:nvPr>
        </p:nvSpPr>
        <p:spPr>
          <a:xfrm>
            <a:off x="646111" y="452718"/>
            <a:ext cx="9404723" cy="885264"/>
          </a:xfrm>
        </p:spPr>
        <p:txBody>
          <a:bodyPr/>
          <a:lstStyle/>
          <a:p>
            <a:r>
              <a:rPr lang="en-US" dirty="0"/>
              <a:t>Microsoft Cloud Services </a:t>
            </a:r>
          </a:p>
        </p:txBody>
      </p:sp>
      <p:pic>
        <p:nvPicPr>
          <p:cNvPr id="4" name="Content Placeholder 3">
            <a:extLst>
              <a:ext uri="{FF2B5EF4-FFF2-40B4-BE49-F238E27FC236}">
                <a16:creationId xmlns:a16="http://schemas.microsoft.com/office/drawing/2014/main" id="{7BB7343F-BFE3-8C47-A55F-D1217ADE5B1B}"/>
              </a:ext>
            </a:extLst>
          </p:cNvPr>
          <p:cNvPicPr>
            <a:picLocks noGrp="1" noChangeAspect="1"/>
          </p:cNvPicPr>
          <p:nvPr>
            <p:ph idx="1"/>
          </p:nvPr>
        </p:nvPicPr>
        <p:blipFill>
          <a:blip r:embed="rId2"/>
          <a:stretch>
            <a:fillRect/>
          </a:stretch>
        </p:blipFill>
        <p:spPr>
          <a:xfrm>
            <a:off x="969777" y="1565696"/>
            <a:ext cx="3010552" cy="1176308"/>
          </a:xfrm>
          <a:prstGeom prst="rect">
            <a:avLst/>
          </a:prstGeom>
        </p:spPr>
      </p:pic>
      <p:pic>
        <p:nvPicPr>
          <p:cNvPr id="5" name="Picture 4">
            <a:extLst>
              <a:ext uri="{FF2B5EF4-FFF2-40B4-BE49-F238E27FC236}">
                <a16:creationId xmlns:a16="http://schemas.microsoft.com/office/drawing/2014/main" id="{99E2C989-F17E-9241-8ADA-D5A1C8ABBC75}"/>
              </a:ext>
            </a:extLst>
          </p:cNvPr>
          <p:cNvPicPr>
            <a:picLocks noChangeAspect="1"/>
          </p:cNvPicPr>
          <p:nvPr/>
        </p:nvPicPr>
        <p:blipFill>
          <a:blip r:embed="rId3"/>
          <a:stretch>
            <a:fillRect/>
          </a:stretch>
        </p:blipFill>
        <p:spPr>
          <a:xfrm>
            <a:off x="969778" y="3263009"/>
            <a:ext cx="2943562" cy="1356056"/>
          </a:xfrm>
          <a:prstGeom prst="rect">
            <a:avLst/>
          </a:prstGeom>
        </p:spPr>
      </p:pic>
      <p:pic>
        <p:nvPicPr>
          <p:cNvPr id="6" name="Picture 5">
            <a:extLst>
              <a:ext uri="{FF2B5EF4-FFF2-40B4-BE49-F238E27FC236}">
                <a16:creationId xmlns:a16="http://schemas.microsoft.com/office/drawing/2014/main" id="{0BD6F383-9997-154B-B357-05A3DB454AAF}"/>
              </a:ext>
            </a:extLst>
          </p:cNvPr>
          <p:cNvPicPr>
            <a:picLocks noChangeAspect="1"/>
          </p:cNvPicPr>
          <p:nvPr/>
        </p:nvPicPr>
        <p:blipFill>
          <a:blip r:embed="rId4"/>
          <a:stretch>
            <a:fillRect/>
          </a:stretch>
        </p:blipFill>
        <p:spPr>
          <a:xfrm>
            <a:off x="969777" y="4987972"/>
            <a:ext cx="2938700" cy="1399381"/>
          </a:xfrm>
          <a:prstGeom prst="rect">
            <a:avLst/>
          </a:prstGeom>
        </p:spPr>
      </p:pic>
      <p:sp>
        <p:nvSpPr>
          <p:cNvPr id="7" name="TextBox 6">
            <a:extLst>
              <a:ext uri="{FF2B5EF4-FFF2-40B4-BE49-F238E27FC236}">
                <a16:creationId xmlns:a16="http://schemas.microsoft.com/office/drawing/2014/main" id="{F6C65CE7-AEF6-D447-A5AD-CEE3D974C17F}"/>
              </a:ext>
            </a:extLst>
          </p:cNvPr>
          <p:cNvSpPr txBox="1"/>
          <p:nvPr/>
        </p:nvSpPr>
        <p:spPr>
          <a:xfrm>
            <a:off x="5348472" y="1784518"/>
            <a:ext cx="4652236" cy="369332"/>
          </a:xfrm>
          <a:prstGeom prst="rect">
            <a:avLst/>
          </a:prstGeom>
          <a:noFill/>
        </p:spPr>
        <p:txBody>
          <a:bodyPr wrap="none" rtlCol="0">
            <a:spAutoFit/>
          </a:bodyPr>
          <a:lstStyle/>
          <a:p>
            <a:r>
              <a:rPr lang="en-US" dirty="0"/>
              <a:t>Collection of Integrated Cloud Services </a:t>
            </a:r>
          </a:p>
        </p:txBody>
      </p:sp>
      <p:sp>
        <p:nvSpPr>
          <p:cNvPr id="8" name="TextBox 7">
            <a:extLst>
              <a:ext uri="{FF2B5EF4-FFF2-40B4-BE49-F238E27FC236}">
                <a16:creationId xmlns:a16="http://schemas.microsoft.com/office/drawing/2014/main" id="{D558E72F-BAFC-2B40-BD9F-847EA1A97135}"/>
              </a:ext>
            </a:extLst>
          </p:cNvPr>
          <p:cNvSpPr txBox="1"/>
          <p:nvPr/>
        </p:nvSpPr>
        <p:spPr>
          <a:xfrm>
            <a:off x="5299166" y="3658144"/>
            <a:ext cx="5349541" cy="369332"/>
          </a:xfrm>
          <a:prstGeom prst="rect">
            <a:avLst/>
          </a:prstGeom>
          <a:noFill/>
        </p:spPr>
        <p:txBody>
          <a:bodyPr wrap="none" rtlCol="0">
            <a:spAutoFit/>
          </a:bodyPr>
          <a:lstStyle/>
          <a:p>
            <a:r>
              <a:rPr lang="en-US" dirty="0"/>
              <a:t>Microsoft Office Suite Software over the Cloud</a:t>
            </a:r>
          </a:p>
        </p:txBody>
      </p:sp>
      <p:sp>
        <p:nvSpPr>
          <p:cNvPr id="9" name="TextBox 8">
            <a:extLst>
              <a:ext uri="{FF2B5EF4-FFF2-40B4-BE49-F238E27FC236}">
                <a16:creationId xmlns:a16="http://schemas.microsoft.com/office/drawing/2014/main" id="{3DA0BBFA-D7F4-464D-AE56-062D7C51BC77}"/>
              </a:ext>
            </a:extLst>
          </p:cNvPr>
          <p:cNvSpPr txBox="1"/>
          <p:nvPr/>
        </p:nvSpPr>
        <p:spPr>
          <a:xfrm>
            <a:off x="5299165" y="5585559"/>
            <a:ext cx="6192721" cy="369332"/>
          </a:xfrm>
          <a:prstGeom prst="rect">
            <a:avLst/>
          </a:prstGeom>
          <a:noFill/>
        </p:spPr>
        <p:txBody>
          <a:bodyPr wrap="none" rtlCol="0">
            <a:spAutoFit/>
          </a:bodyPr>
          <a:lstStyle/>
          <a:p>
            <a:r>
              <a:rPr lang="en-US" dirty="0"/>
              <a:t>Cloud ERP &amp; CRM Solution , Includes total of 11+ Apps</a:t>
            </a:r>
          </a:p>
        </p:txBody>
      </p:sp>
    </p:spTree>
    <p:extLst>
      <p:ext uri="{BB962C8B-B14F-4D97-AF65-F5344CB8AC3E}">
        <p14:creationId xmlns:p14="http://schemas.microsoft.com/office/powerpoint/2010/main" val="96697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E504-7C75-9B41-B4C7-DD6FD27B1748}"/>
              </a:ext>
            </a:extLst>
          </p:cNvPr>
          <p:cNvSpPr>
            <a:spLocks noGrp="1"/>
          </p:cNvSpPr>
          <p:nvPr>
            <p:ph type="title"/>
          </p:nvPr>
        </p:nvSpPr>
        <p:spPr/>
        <p:txBody>
          <a:bodyPr/>
          <a:lstStyle/>
          <a:p>
            <a:r>
              <a:rPr lang="en-US" dirty="0"/>
              <a:t>Which Cloud is Best 	</a:t>
            </a:r>
          </a:p>
        </p:txBody>
      </p:sp>
      <p:pic>
        <p:nvPicPr>
          <p:cNvPr id="4" name="Content Placeholder 3">
            <a:extLst>
              <a:ext uri="{FF2B5EF4-FFF2-40B4-BE49-F238E27FC236}">
                <a16:creationId xmlns:a16="http://schemas.microsoft.com/office/drawing/2014/main" id="{1A2029BB-03CF-CB4F-A3D8-BCAA6230BF77}"/>
              </a:ext>
            </a:extLst>
          </p:cNvPr>
          <p:cNvPicPr>
            <a:picLocks noGrp="1" noChangeAspect="1"/>
          </p:cNvPicPr>
          <p:nvPr>
            <p:ph idx="1"/>
          </p:nvPr>
        </p:nvPicPr>
        <p:blipFill>
          <a:blip r:embed="rId2"/>
          <a:stretch>
            <a:fillRect/>
          </a:stretch>
        </p:blipFill>
        <p:spPr>
          <a:xfrm>
            <a:off x="2255148" y="1918168"/>
            <a:ext cx="6048411" cy="3129490"/>
          </a:xfrm>
          <a:prstGeom prst="rect">
            <a:avLst/>
          </a:prstGeom>
        </p:spPr>
      </p:pic>
    </p:spTree>
    <p:extLst>
      <p:ext uri="{BB962C8B-B14F-4D97-AF65-F5344CB8AC3E}">
        <p14:creationId xmlns:p14="http://schemas.microsoft.com/office/powerpoint/2010/main" val="2732880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{0C672D6D-13D3-884E-8941-F1346E536FBF}tf10001062</Template>
  <TotalTime>1727</TotalTime>
  <Words>6127</Words>
  <Application>Microsoft Macintosh PowerPoint</Application>
  <PresentationFormat>Widescreen</PresentationFormat>
  <Paragraphs>664</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Century Gothic</vt:lpstr>
      <vt:lpstr>Wingdings</vt:lpstr>
      <vt:lpstr>Wingdings 3</vt:lpstr>
      <vt:lpstr>Ion</vt:lpstr>
      <vt:lpstr>MICROSOFT AZURE</vt:lpstr>
      <vt:lpstr>Course Content </vt:lpstr>
      <vt:lpstr>Outcome of Course  </vt:lpstr>
      <vt:lpstr>Cloud Computing </vt:lpstr>
      <vt:lpstr>Benefits of Cloud Computing </vt:lpstr>
      <vt:lpstr>Types of Cloud Computing </vt:lpstr>
      <vt:lpstr>Models </vt:lpstr>
      <vt:lpstr>Microsoft Cloud Services </vt:lpstr>
      <vt:lpstr>Which Cloud is Best  </vt:lpstr>
      <vt:lpstr>Azure - CapX Vs OpEx</vt:lpstr>
      <vt:lpstr>Azure Overview </vt:lpstr>
      <vt:lpstr>Overview contd</vt:lpstr>
      <vt:lpstr>Azure Account &amp; Subscription types  </vt:lpstr>
      <vt:lpstr>Azure AD </vt:lpstr>
      <vt:lpstr>AZURE HIERARCHY</vt:lpstr>
      <vt:lpstr>Resource Groups  </vt:lpstr>
      <vt:lpstr> </vt:lpstr>
      <vt:lpstr>Azure 10,000 ft Overview</vt:lpstr>
      <vt:lpstr>Features not Covered in Overview </vt:lpstr>
      <vt:lpstr>1. AZURE STORAGE </vt:lpstr>
      <vt:lpstr>2. AZURE Network</vt:lpstr>
      <vt:lpstr>PowerPoint Presentation</vt:lpstr>
      <vt:lpstr>3. AZURE COMPUTE</vt:lpstr>
      <vt:lpstr>Azure Compute App Services  </vt:lpstr>
      <vt:lpstr>Azure Logic Apps VS Functions  </vt:lpstr>
      <vt:lpstr>4. AZURE DATABASES</vt:lpstr>
      <vt:lpstr>5. AZURE ANALYTICS</vt:lpstr>
      <vt:lpstr>6. AZURE APP Services</vt:lpstr>
      <vt:lpstr>7. EAI</vt:lpstr>
      <vt:lpstr>8. IoT</vt:lpstr>
      <vt:lpstr>9. Management Tools</vt:lpstr>
      <vt:lpstr>Azure Monitoring  </vt:lpstr>
      <vt:lpstr>Azure Monitoring Service  </vt:lpstr>
      <vt:lpstr>10. Developer Tools</vt:lpstr>
      <vt:lpstr>11. Azure Security </vt:lpstr>
      <vt:lpstr>RBAC</vt:lpstr>
      <vt:lpstr>Security </vt:lpstr>
      <vt:lpstr>Identity &amp; Access Mgmt  </vt:lpstr>
      <vt:lpstr>Azure Encryption </vt:lpstr>
      <vt:lpstr>Azure Policy </vt:lpstr>
      <vt:lpstr>Azure Blue Print </vt:lpstr>
      <vt:lpstr>Compliance Manager  </vt:lpstr>
      <vt:lpstr>Azure Cost Management – 25%  Questions. </vt:lpstr>
      <vt:lpstr>Azure Price Calculator</vt:lpstr>
      <vt:lpstr>Azure Advisor </vt:lpstr>
      <vt:lpstr>Total cost ownership  </vt:lpstr>
      <vt:lpstr>Repurposing License on Azure </vt:lpstr>
      <vt:lpstr>Important Links and 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phani kishore</dc:creator>
  <cp:lastModifiedBy>phani kishore</cp:lastModifiedBy>
  <cp:revision>168</cp:revision>
  <dcterms:created xsi:type="dcterms:W3CDTF">2019-05-02T02:46:21Z</dcterms:created>
  <dcterms:modified xsi:type="dcterms:W3CDTF">2019-05-06T03:24:33Z</dcterms:modified>
</cp:coreProperties>
</file>